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96"/>
  </p:notesMasterIdLst>
  <p:handoutMasterIdLst>
    <p:handoutMasterId r:id="rId97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45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46" r:id="rId69"/>
    <p:sldId id="319" r:id="rId70"/>
    <p:sldId id="320" r:id="rId71"/>
    <p:sldId id="321" r:id="rId72"/>
    <p:sldId id="322" r:id="rId73"/>
    <p:sldId id="323" r:id="rId74"/>
    <p:sldId id="324" r:id="rId75"/>
    <p:sldId id="326" r:id="rId76"/>
    <p:sldId id="325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 autoAdjust="0"/>
    <p:restoredTop sz="88272" autoAdjust="0"/>
  </p:normalViewPr>
  <p:slideViewPr>
    <p:cSldViewPr snapToGrid="0">
      <p:cViewPr varScale="1">
        <p:scale>
          <a:sx n="185" d="100"/>
          <a:sy n="185" d="100"/>
        </p:scale>
        <p:origin x="184" y="21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00" Type="http://schemas.openxmlformats.org/officeDocument/2006/relationships/theme" Target="theme/theme1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09/09/2021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09/09/2021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BA3981-19D2-8F4C-99CE-7A803FA4C22D}" type="slidenum">
              <a:rPr lang="de-DE" altLang="x-none" sz="1200"/>
              <a:pPr/>
              <a:t>1</a:t>
            </a:fld>
            <a:endParaRPr lang="de-DE" altLang="x-none" sz="1200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45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B087474-1742-4841-94ED-8DE44E8E4592}" type="slidenum">
              <a:rPr lang="de-DE" altLang="x-none" sz="1200"/>
              <a:pPr/>
              <a:t>10</a:t>
            </a:fld>
            <a:endParaRPr lang="de-DE" altLang="x-none" sz="1200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20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349FDC9-26FB-0E43-BB42-5313022C95B6}" type="slidenum">
              <a:rPr lang="de-DE" altLang="x-none" sz="1200"/>
              <a:pPr/>
              <a:t>11</a:t>
            </a:fld>
            <a:endParaRPr lang="de-DE" altLang="x-none" sz="1200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31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26B539-1182-F146-91FB-5085F2BBBC79}" type="slidenum">
              <a:rPr lang="de-DE" altLang="x-none" sz="1200"/>
              <a:pPr/>
              <a:t>12</a:t>
            </a:fld>
            <a:endParaRPr lang="de-DE" altLang="x-none" sz="1200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74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D3D64F-8B28-F448-8749-72BF2D9E51DB}" type="slidenum">
              <a:rPr lang="de-DE" altLang="x-none" sz="1200"/>
              <a:pPr/>
              <a:t>13</a:t>
            </a:fld>
            <a:endParaRPr lang="de-DE" altLang="x-none" sz="1200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83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51C551-93F4-E042-81AF-506DA3614C63}" type="slidenum">
              <a:rPr lang="de-DE" altLang="x-none" sz="1200"/>
              <a:pPr/>
              <a:t>14</a:t>
            </a:fld>
            <a:endParaRPr lang="de-DE" altLang="x-none" sz="1200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8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DB97D2-5C40-C44F-956E-4895C7F10681}" type="slidenum">
              <a:rPr lang="de-DE" altLang="x-none" sz="1200"/>
              <a:pPr/>
              <a:t>15</a:t>
            </a:fld>
            <a:endParaRPr lang="de-DE" altLang="x-none" sz="1200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575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462579-DB9B-884D-B309-F547E054362E}" type="slidenum">
              <a:rPr lang="de-DE" altLang="x-none" sz="1200"/>
              <a:pPr/>
              <a:t>16</a:t>
            </a:fld>
            <a:endParaRPr lang="de-DE" altLang="x-none" sz="1200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467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3A9B52-9A26-6E40-B3F7-AF20B7F3DF86}" type="slidenum">
              <a:rPr lang="de-DE" altLang="x-none" sz="1200"/>
              <a:pPr/>
              <a:t>17</a:t>
            </a:fld>
            <a:endParaRPr lang="de-DE" altLang="x-none" sz="1200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235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CD9107-8BD5-C943-B21D-97D6006DD739}" type="slidenum">
              <a:rPr lang="de-DE" altLang="x-none" sz="1200"/>
              <a:pPr/>
              <a:t>18</a:t>
            </a:fld>
            <a:endParaRPr lang="de-DE" altLang="x-none" sz="1200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51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8D28E61-E19F-BA42-A3F3-2C93688EDACD}" type="slidenum">
              <a:rPr lang="de-DE" altLang="x-none" sz="1200"/>
              <a:pPr/>
              <a:t>19</a:t>
            </a:fld>
            <a:endParaRPr lang="de-DE" altLang="x-none" sz="1200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78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1245E5-8191-314D-BAFA-16652C0E91C1}" type="slidenum">
              <a:rPr lang="de-DE" altLang="x-none" sz="1200"/>
              <a:pPr/>
              <a:t>2</a:t>
            </a:fld>
            <a:endParaRPr lang="de-DE" altLang="x-none" sz="1200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080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0FBDA2-EA5F-9242-B9B0-F030473E8461}" type="slidenum">
              <a:rPr lang="de-DE" altLang="x-none" sz="1200"/>
              <a:pPr/>
              <a:t>20</a:t>
            </a:fld>
            <a:endParaRPr lang="de-DE" altLang="x-none" sz="1200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369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15B7A83-46B3-BE40-B829-0EB4D17EAB50}" type="slidenum">
              <a:rPr lang="de-DE" altLang="x-none" sz="1200"/>
              <a:pPr/>
              <a:t>21</a:t>
            </a:fld>
            <a:endParaRPr lang="de-DE" altLang="x-none" sz="1200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46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DF405A9-9DE2-8E4B-8500-EB7D77E648C5}" type="slidenum">
              <a:rPr lang="de-DE" altLang="x-none" sz="1200"/>
              <a:pPr/>
              <a:t>22</a:t>
            </a:fld>
            <a:endParaRPr lang="de-DE" altLang="x-none" sz="1200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422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89252E-B5D2-FC42-BEC3-7E4C68956B3C}" type="slidenum">
              <a:rPr lang="de-DE" altLang="x-none" sz="1200"/>
              <a:pPr/>
              <a:t>23</a:t>
            </a:fld>
            <a:endParaRPr lang="de-DE" altLang="x-none" sz="1200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120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E8A41CD-9962-684B-9676-2DA5F96AE427}" type="slidenum">
              <a:rPr lang="de-DE" altLang="x-none" sz="1200"/>
              <a:pPr/>
              <a:t>24</a:t>
            </a:fld>
            <a:endParaRPr lang="de-DE" altLang="x-none" sz="1200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34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5881563-C03C-9843-8D4C-12B8660E5103}" type="slidenum">
              <a:rPr lang="de-DE" altLang="x-none" sz="1200"/>
              <a:pPr/>
              <a:t>25</a:t>
            </a:fld>
            <a:endParaRPr lang="de-DE" altLang="x-none" sz="1200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256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C9ECB73-BB44-744D-86DF-01AF80BC0DAA}" type="slidenum">
              <a:rPr lang="de-DE" altLang="x-none" sz="1200"/>
              <a:pPr/>
              <a:t>26</a:t>
            </a:fld>
            <a:endParaRPr lang="de-DE" altLang="x-none" sz="1200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903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EA877FA-6754-3941-A6FF-60F8B92F2F13}" type="slidenum">
              <a:rPr lang="de-DE" altLang="x-none" sz="1200"/>
              <a:pPr/>
              <a:t>27</a:t>
            </a:fld>
            <a:endParaRPr lang="de-DE" altLang="x-none" sz="1200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017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6C8DB80-4F32-8C46-AE8B-6E25BE4ABC64}" type="slidenum">
              <a:rPr lang="de-DE" altLang="x-none" sz="1200"/>
              <a:pPr/>
              <a:t>28</a:t>
            </a:fld>
            <a:endParaRPr lang="de-DE" altLang="x-none" sz="1200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9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33F1830-E25C-B549-A814-EB50D1D8D34F}" type="slidenum">
              <a:rPr lang="de-DE" altLang="x-none" sz="1200"/>
              <a:pPr/>
              <a:t>29</a:t>
            </a:fld>
            <a:endParaRPr lang="de-DE" altLang="x-none" sz="1200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33CAFFE-10B7-034C-A1A3-5659EE375C91}" type="slidenum">
              <a:rPr lang="de-DE" altLang="x-none" sz="1200"/>
              <a:pPr/>
              <a:t>3</a:t>
            </a:fld>
            <a:endParaRPr lang="de-DE" altLang="x-none" sz="1200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363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F7BD222-6371-6044-889C-82D6A83AA400}" type="slidenum">
              <a:rPr lang="de-DE" altLang="x-none" sz="1200"/>
              <a:pPr/>
              <a:t>30</a:t>
            </a:fld>
            <a:endParaRPr lang="de-DE" altLang="x-none" sz="1200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570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CFBF54-09FB-AF4F-8FE6-B297AC649E01}" type="slidenum">
              <a:rPr lang="de-DE" altLang="x-none" sz="1200"/>
              <a:pPr/>
              <a:t>31</a:t>
            </a:fld>
            <a:endParaRPr lang="de-DE" altLang="x-none" sz="1200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321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2209DB-740F-DB49-9FDF-FC5730DFFEF4}" type="slidenum">
              <a:rPr lang="de-DE" altLang="x-none" sz="1200"/>
              <a:pPr/>
              <a:t>32</a:t>
            </a:fld>
            <a:endParaRPr lang="de-DE" altLang="x-none" sz="1200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468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FB1298-B5A7-3F4C-B75A-562989A43E4D}" type="slidenum">
              <a:rPr lang="de-DE" altLang="x-none" sz="1200"/>
              <a:pPr/>
              <a:t>33</a:t>
            </a:fld>
            <a:endParaRPr lang="de-DE" altLang="x-none" sz="1200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80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65DBB9-F92C-CF41-94B1-68432BF12DA6}" type="slidenum">
              <a:rPr lang="de-DE" altLang="x-none" sz="1200"/>
              <a:pPr/>
              <a:t>34</a:t>
            </a:fld>
            <a:endParaRPr lang="de-DE" altLang="x-none" sz="1200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07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3C119CA-F6DF-FD42-AB85-9B639EA7A5AB}" type="slidenum">
              <a:rPr lang="de-DE" altLang="x-none" sz="1200"/>
              <a:pPr/>
              <a:t>35</a:t>
            </a:fld>
            <a:endParaRPr lang="de-DE" altLang="x-none" sz="1200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746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8560AC0-B582-004A-8C01-F66C5CFE60E9}" type="slidenum">
              <a:rPr lang="de-DE" altLang="x-none" sz="1200"/>
              <a:pPr/>
              <a:t>36</a:t>
            </a:fld>
            <a:endParaRPr lang="de-DE" altLang="x-none" sz="1200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634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99A902-F0B9-F642-8EE9-3275F18B2CB3}" type="slidenum">
              <a:rPr lang="de-DE" altLang="x-none" sz="1200"/>
              <a:pPr/>
              <a:t>37</a:t>
            </a:fld>
            <a:endParaRPr lang="de-DE" altLang="x-none" sz="1200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98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5D4C8F-4621-9549-AB49-51C27CEF41BC}" type="slidenum">
              <a:rPr lang="de-DE" altLang="x-none" sz="1200"/>
              <a:pPr/>
              <a:t>38</a:t>
            </a:fld>
            <a:endParaRPr lang="de-DE" altLang="x-none" sz="1200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872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C4D1A3-442C-EA43-87F6-C27ECA4E77A2}" type="slidenum">
              <a:rPr lang="de-DE" altLang="x-none" sz="1200"/>
              <a:pPr/>
              <a:t>39</a:t>
            </a:fld>
            <a:endParaRPr lang="de-DE" altLang="x-none" sz="1200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8AEEEB-1417-594E-A7B1-E942F32E68E4}" type="slidenum">
              <a:rPr lang="de-DE" altLang="x-none" sz="1200"/>
              <a:pPr/>
              <a:t>4</a:t>
            </a:fld>
            <a:endParaRPr lang="de-DE" altLang="x-none" sz="1200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4033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575118-4DC9-D348-A3C8-45CCF584572C}" type="slidenum">
              <a:rPr lang="de-DE" altLang="x-none" sz="1200"/>
              <a:pPr/>
              <a:t>40</a:t>
            </a:fld>
            <a:endParaRPr lang="de-DE" altLang="x-none" sz="1200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238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91BB800-E1FF-7C44-A35B-5975B880DBA4}" type="slidenum">
              <a:rPr lang="de-DE" altLang="x-none" sz="1200"/>
              <a:pPr/>
              <a:t>41</a:t>
            </a:fld>
            <a:endParaRPr lang="de-DE" altLang="x-none" sz="1200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327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15DDB4-0D8E-DD45-B109-D9C3504B7018}" type="slidenum">
              <a:rPr lang="de-DE" altLang="x-none" sz="1200"/>
              <a:pPr/>
              <a:t>42</a:t>
            </a:fld>
            <a:endParaRPr lang="de-DE" altLang="x-none" sz="1200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3472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CC9AD2-B47E-3D44-BBD7-658DFD4BAD92}" type="slidenum">
              <a:rPr lang="de-DE" altLang="x-none" sz="1200"/>
              <a:pPr/>
              <a:t>43</a:t>
            </a:fld>
            <a:endParaRPr lang="de-DE" altLang="x-none" sz="1200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256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83116D-C56E-F847-82F0-DF60A7E1B855}" type="slidenum">
              <a:rPr lang="de-DE" altLang="x-none" sz="1200"/>
              <a:pPr/>
              <a:t>44</a:t>
            </a:fld>
            <a:endParaRPr lang="de-DE" altLang="x-none" sz="1200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40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40CF9C1-5105-0645-BB34-C2D61C868C16}" type="slidenum">
              <a:rPr lang="de-DE" altLang="x-none" sz="1200"/>
              <a:pPr/>
              <a:t>45</a:t>
            </a:fld>
            <a:endParaRPr lang="de-DE" altLang="x-none" sz="1200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722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0058D1-BD39-544B-A230-703172F483CE}" type="slidenum">
              <a:rPr lang="de-DE" altLang="x-none" sz="1200"/>
              <a:pPr/>
              <a:t>46</a:t>
            </a:fld>
            <a:endParaRPr lang="de-DE" altLang="x-none" sz="1200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641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B2C45A-CA83-324E-B8EA-F0F398F6A8BB}" type="slidenum">
              <a:rPr lang="de-DE" altLang="x-none" sz="1200"/>
              <a:pPr/>
              <a:t>47</a:t>
            </a:fld>
            <a:endParaRPr lang="de-DE" altLang="x-none" sz="1200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978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F455D1-4DDF-2B43-A7B9-95455D7604D6}" type="slidenum">
              <a:rPr lang="de-DE" altLang="x-none" sz="1200"/>
              <a:pPr/>
              <a:t>48</a:t>
            </a:fld>
            <a:endParaRPr lang="de-DE" altLang="x-none" sz="1200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964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27F54FD-E3F9-374B-87F4-8129185288F0}" type="slidenum">
              <a:rPr lang="de-DE" altLang="x-none" sz="1200"/>
              <a:pPr/>
              <a:t>49</a:t>
            </a:fld>
            <a:endParaRPr lang="de-DE" altLang="x-none" sz="1200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41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63294C-79DA-1949-ABE9-FF7C86DBD641}" type="slidenum">
              <a:rPr lang="de-DE" altLang="x-none" sz="1200"/>
              <a:pPr/>
              <a:t>5</a:t>
            </a:fld>
            <a:endParaRPr lang="de-DE" altLang="x-none" sz="1200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5110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ACB0992-86A0-BD4C-8FF3-F49D2FEB1EE4}" type="slidenum">
              <a:rPr lang="de-DE" altLang="x-none" sz="1200"/>
              <a:pPr/>
              <a:t>50</a:t>
            </a:fld>
            <a:endParaRPr lang="de-DE" altLang="x-none" sz="1200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434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2209DB-740F-DB49-9FDF-FC5730DFFEF4}" type="slidenum">
              <a:rPr lang="de-DE" altLang="x-none" sz="1200"/>
              <a:pPr/>
              <a:t>51</a:t>
            </a:fld>
            <a:endParaRPr lang="de-DE" altLang="x-none" sz="1200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384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45673C-FFBB-3D4C-AD55-C3D9763FDCCA}" type="slidenum">
              <a:rPr lang="de-DE" altLang="x-none" sz="1200"/>
              <a:pPr/>
              <a:t>52</a:t>
            </a:fld>
            <a:endParaRPr lang="de-DE" altLang="x-none" sz="1200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3915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0F254EF-B7DA-FF44-956C-85A370B8793B}" type="slidenum">
              <a:rPr lang="de-DE" altLang="x-none" sz="1200"/>
              <a:pPr/>
              <a:t>53</a:t>
            </a:fld>
            <a:endParaRPr lang="de-DE" altLang="x-none" sz="1200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7176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1CD2683-DEC2-2743-B0A0-3BCAAE580FC8}" type="slidenum">
              <a:rPr lang="de-DE" altLang="x-none" sz="1200"/>
              <a:pPr/>
              <a:t>54</a:t>
            </a:fld>
            <a:endParaRPr lang="de-DE" altLang="x-none" sz="1200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0804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488487-4727-7342-8441-B6062908981E}" type="slidenum">
              <a:rPr lang="de-DE" altLang="x-none" sz="1200"/>
              <a:pPr/>
              <a:t>55</a:t>
            </a:fld>
            <a:endParaRPr lang="de-DE" altLang="x-none" sz="1200"/>
          </a:p>
        </p:txBody>
      </p:sp>
    </p:spTree>
    <p:extLst>
      <p:ext uri="{BB962C8B-B14F-4D97-AF65-F5344CB8AC3E}">
        <p14:creationId xmlns:p14="http://schemas.microsoft.com/office/powerpoint/2010/main" val="14958185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DA34AC1-D779-CE47-9917-A05C5BB587CF}" type="slidenum">
              <a:rPr lang="de-DE" altLang="x-none" sz="1200"/>
              <a:pPr/>
              <a:t>56</a:t>
            </a:fld>
            <a:endParaRPr lang="de-DE" altLang="x-none" sz="1200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9202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88D97A-BFC0-9941-8DE1-C9341CF6699D}" type="slidenum">
              <a:rPr lang="de-DE" altLang="x-none" sz="1200"/>
              <a:pPr/>
              <a:t>57</a:t>
            </a:fld>
            <a:endParaRPr lang="de-DE" altLang="x-none" sz="1200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6462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65DB056-8375-384F-96F7-DA43E18EACA4}" type="slidenum">
              <a:rPr lang="de-DE" altLang="x-none" sz="1200"/>
              <a:pPr/>
              <a:t>58</a:t>
            </a:fld>
            <a:endParaRPr lang="de-DE" altLang="x-none" sz="1200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9405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527AA6-4D31-D847-A42A-1BD79B05BD88}" type="slidenum">
              <a:rPr lang="de-DE" altLang="x-none" sz="1200"/>
              <a:pPr/>
              <a:t>59</a:t>
            </a:fld>
            <a:endParaRPr lang="de-DE" altLang="x-none" sz="1200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74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36412F-D74F-9F41-9054-BEF0D27D5C02}" type="slidenum">
              <a:rPr lang="de-DE" altLang="x-none" sz="1200"/>
              <a:pPr/>
              <a:t>6</a:t>
            </a:fld>
            <a:endParaRPr lang="de-DE" altLang="x-none" sz="1200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5067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AE7D46-95A2-DE4A-8044-C71FCA9B9A4A}" type="slidenum">
              <a:rPr lang="de-DE" altLang="x-none" sz="1200"/>
              <a:pPr/>
              <a:t>60</a:t>
            </a:fld>
            <a:endParaRPr lang="de-DE" altLang="x-none" sz="1200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5923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A320005-2E8A-E042-884B-0AA6C1FEDB4D}" type="slidenum">
              <a:rPr lang="de-DE" altLang="x-none" sz="1200"/>
              <a:pPr/>
              <a:t>61</a:t>
            </a:fld>
            <a:endParaRPr lang="de-DE" altLang="x-none" sz="1200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5254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559133-4C42-3341-B98D-3AE56CAFFCE9}" type="slidenum">
              <a:rPr lang="de-DE" altLang="x-none" sz="1200"/>
              <a:pPr/>
              <a:t>62</a:t>
            </a:fld>
            <a:endParaRPr lang="de-DE" altLang="x-none" sz="1200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3472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45673C-FFBB-3D4C-AD55-C3D9763FDCCA}" type="slidenum">
              <a:rPr lang="de-DE" altLang="x-none" sz="1200"/>
              <a:pPr/>
              <a:t>63</a:t>
            </a:fld>
            <a:endParaRPr lang="de-DE" altLang="x-none" sz="1200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8490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3E2D88-BB4D-664B-B7AF-C243DE7B053E}" type="slidenum">
              <a:rPr lang="de-DE" altLang="x-none" sz="1200"/>
              <a:pPr/>
              <a:t>64</a:t>
            </a:fld>
            <a:endParaRPr lang="de-DE" altLang="x-none" sz="1200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454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5E4E74-FCCB-684E-A0E6-40FF6F65ECDC}" type="slidenum">
              <a:rPr lang="de-DE" altLang="x-none" sz="1200"/>
              <a:pPr/>
              <a:t>65</a:t>
            </a:fld>
            <a:endParaRPr lang="de-DE" altLang="x-none" sz="1200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2507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43CC79-5F5D-ED47-BDEF-C9AE97E3FDFA}" type="slidenum">
              <a:rPr lang="de-DE" altLang="x-none" sz="1200"/>
              <a:pPr/>
              <a:t>66</a:t>
            </a:fld>
            <a:endParaRPr lang="de-DE" altLang="x-none" sz="1200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8013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B620ED-B161-CA41-B3EE-A7CAFAF4A420}" type="slidenum">
              <a:rPr lang="de-DE" altLang="x-none" sz="1200"/>
              <a:pPr/>
              <a:t>67</a:t>
            </a:fld>
            <a:endParaRPr lang="de-DE" altLang="x-none" sz="1200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0659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C75A62-08D2-C943-A145-051F32EA6FDC}" type="slidenum">
              <a:rPr lang="de-DE" altLang="x-none" sz="1200"/>
              <a:pPr/>
              <a:t>68</a:t>
            </a:fld>
            <a:endParaRPr lang="de-DE" altLang="x-none" sz="1200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831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F75FA8-C24F-824B-9438-583710DED95E}" type="slidenum">
              <a:rPr lang="de-DE" altLang="x-none" sz="1200"/>
              <a:pPr/>
              <a:t>69</a:t>
            </a:fld>
            <a:endParaRPr lang="de-DE" altLang="x-none" sz="1200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29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3E88A0-052A-8F42-81B1-1F89D23F1D21}" type="slidenum">
              <a:rPr lang="de-DE" altLang="x-none" sz="1200"/>
              <a:pPr/>
              <a:t>7</a:t>
            </a:fld>
            <a:endParaRPr lang="de-DE" altLang="x-none" sz="1200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373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6179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FA8AC6-D7BD-E045-8E16-41299EA4F0F6}" type="slidenum">
              <a:rPr lang="de-DE" altLang="x-none" sz="1200"/>
              <a:pPr/>
              <a:t>70</a:t>
            </a:fld>
            <a:endParaRPr lang="de-DE" altLang="x-none" sz="1200"/>
          </a:p>
        </p:txBody>
      </p:sp>
    </p:spTree>
    <p:extLst>
      <p:ext uri="{BB962C8B-B14F-4D97-AF65-F5344CB8AC3E}">
        <p14:creationId xmlns:p14="http://schemas.microsoft.com/office/powerpoint/2010/main" val="10709179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5974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340D2B-5485-ED48-A823-C711EFC8046A}" type="slidenum">
              <a:rPr lang="de-DE" altLang="x-none" sz="1200"/>
              <a:pPr/>
              <a:t>71</a:t>
            </a:fld>
            <a:endParaRPr lang="de-DE" altLang="x-none" sz="1200"/>
          </a:p>
        </p:txBody>
      </p:sp>
    </p:spTree>
    <p:extLst>
      <p:ext uri="{BB962C8B-B14F-4D97-AF65-F5344CB8AC3E}">
        <p14:creationId xmlns:p14="http://schemas.microsoft.com/office/powerpoint/2010/main" val="19349061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638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DA40DB-7FC3-C144-BCA4-26C30FE4A0B7}" type="slidenum">
              <a:rPr lang="de-DE" altLang="x-none" sz="1200"/>
              <a:pPr/>
              <a:t>72</a:t>
            </a:fld>
            <a:endParaRPr lang="de-DE" altLang="x-none" sz="1200"/>
          </a:p>
        </p:txBody>
      </p:sp>
    </p:spTree>
    <p:extLst>
      <p:ext uri="{BB962C8B-B14F-4D97-AF65-F5344CB8AC3E}">
        <p14:creationId xmlns:p14="http://schemas.microsoft.com/office/powerpoint/2010/main" val="18775312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0F3A3C-D8AF-8448-B3A4-C74062EA8951}" type="slidenum">
              <a:rPr lang="de-DE" altLang="x-none" sz="1200"/>
              <a:pPr/>
              <a:t>73</a:t>
            </a:fld>
            <a:endParaRPr lang="de-DE" altLang="x-none" sz="1200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0743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C4885A-48D5-7743-B8DF-A5FD103F743C}" type="slidenum">
              <a:rPr lang="de-DE" altLang="x-none" sz="1200"/>
              <a:pPr/>
              <a:t>74</a:t>
            </a:fld>
            <a:endParaRPr lang="de-DE" altLang="x-none" sz="1200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229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FDD4EEB-B184-A24B-8876-537AF191019E}" type="slidenum">
              <a:rPr lang="de-DE" altLang="x-none" sz="1200"/>
              <a:pPr/>
              <a:t>75</a:t>
            </a:fld>
            <a:endParaRPr lang="de-DE" altLang="x-none" sz="1200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7207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18816A-E453-F849-BFF6-3B005BDA300B}" type="slidenum">
              <a:rPr lang="de-DE" altLang="x-none" sz="1200"/>
              <a:pPr/>
              <a:t>76</a:t>
            </a:fld>
            <a:endParaRPr lang="de-DE" altLang="x-none" sz="1200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2614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7C4CE8-2FB2-4740-A434-D5ED1809852B}" type="slidenum">
              <a:rPr lang="de-DE" altLang="x-none" sz="1200"/>
              <a:pPr/>
              <a:t>77</a:t>
            </a:fld>
            <a:endParaRPr lang="de-DE" altLang="x-none" sz="1200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6259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232C3-70BB-1145-9D5C-2DE96B646D08}" type="slidenum">
              <a:rPr lang="de-DE" altLang="x-none" sz="1200"/>
              <a:pPr/>
              <a:t>78</a:t>
            </a:fld>
            <a:endParaRPr lang="de-DE" altLang="x-none" sz="1200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54764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B706549-6F9A-3B46-9A14-CFC4110708CB}" type="slidenum">
              <a:rPr lang="de-DE" altLang="x-none" sz="1200"/>
              <a:pPr/>
              <a:t>79</a:t>
            </a:fld>
            <a:endParaRPr lang="de-DE" altLang="x-none" sz="1200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21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4F76D0-4BA2-0442-BCF4-3C6C5FE6E0BE}" type="slidenum">
              <a:rPr lang="de-DE" altLang="x-none" sz="1200"/>
              <a:pPr/>
              <a:t>8</a:t>
            </a:fld>
            <a:endParaRPr lang="de-DE" altLang="x-none" sz="1200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500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CB044C-2215-6549-AF6A-FD3E8E5EE784}" type="slidenum">
              <a:rPr lang="de-DE" altLang="x-none" sz="1200"/>
              <a:pPr/>
              <a:t>80</a:t>
            </a:fld>
            <a:endParaRPr lang="de-DE" altLang="x-none" sz="1200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61835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870404-69DD-0847-B5AE-C25599A57D95}" type="slidenum">
              <a:rPr lang="de-DE" altLang="x-none" sz="1200"/>
              <a:pPr/>
              <a:t>81</a:t>
            </a:fld>
            <a:endParaRPr lang="de-DE" altLang="x-none" sz="1200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5385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57670D-43EF-FE47-92AC-16FD224FD8AF}" type="slidenum">
              <a:rPr lang="de-DE" altLang="x-none" sz="1200"/>
              <a:pPr/>
              <a:t>82</a:t>
            </a:fld>
            <a:endParaRPr lang="de-DE" altLang="x-none" sz="1200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9838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684210-C03D-B245-81E6-D18693BCF6CA}" type="slidenum">
              <a:rPr lang="de-DE" altLang="x-none" sz="1200"/>
              <a:pPr/>
              <a:t>83</a:t>
            </a:fld>
            <a:endParaRPr lang="de-DE" altLang="x-none" sz="1200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5885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7830F5-D5FA-1E4C-891A-169FEAA69127}" type="slidenum">
              <a:rPr lang="de-DE" altLang="x-none" sz="1200"/>
              <a:pPr/>
              <a:t>84</a:t>
            </a:fld>
            <a:endParaRPr lang="de-DE" altLang="x-none" sz="1200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85507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519215-3C17-A14D-A8A6-FA547CCEFD17}" type="slidenum">
              <a:rPr lang="de-DE" altLang="x-none" sz="1200"/>
              <a:pPr/>
              <a:t>85</a:t>
            </a:fld>
            <a:endParaRPr lang="de-DE" altLang="x-none" sz="1200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0821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FDD78E-C8C7-794E-830A-2481104C2CA8}" type="slidenum">
              <a:rPr lang="de-DE" altLang="x-none" sz="1200"/>
              <a:pPr/>
              <a:t>86</a:t>
            </a:fld>
            <a:endParaRPr lang="de-DE" altLang="x-none" sz="1200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527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7D7EC8-F3EC-EF4D-95CC-69D9A4AF519D}" type="slidenum">
              <a:rPr lang="de-DE" altLang="x-none" sz="1200"/>
              <a:pPr/>
              <a:t>87</a:t>
            </a:fld>
            <a:endParaRPr lang="de-DE" altLang="x-none" sz="1200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7613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C302B6-34CC-3F42-9B72-C660033CE890}" type="slidenum">
              <a:rPr lang="de-DE" altLang="x-none" sz="1200"/>
              <a:pPr/>
              <a:t>88</a:t>
            </a:fld>
            <a:endParaRPr lang="de-DE" altLang="x-none" sz="1200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3571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BEDD838-3359-0C46-90D1-754F554FB558}" type="slidenum">
              <a:rPr lang="de-DE" altLang="x-none" sz="1200"/>
              <a:pPr/>
              <a:t>89</a:t>
            </a:fld>
            <a:endParaRPr lang="de-DE" altLang="x-none" sz="1200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8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038C03-F916-7949-BA03-334C782D24BF}" type="slidenum">
              <a:rPr lang="de-DE" altLang="x-none" sz="1200"/>
              <a:pPr/>
              <a:t>9</a:t>
            </a:fld>
            <a:endParaRPr lang="de-DE" altLang="x-none" sz="1200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9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4350"/>
            <a:ext cx="7721600" cy="8572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914650"/>
            <a:ext cx="6400800" cy="1328738"/>
          </a:xfrm>
          <a:prstGeom prst="rect">
            <a:avLst/>
          </a:prstGeo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4672012"/>
            <a:ext cx="1828800" cy="385763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6816E16B-9CA7-1C46-ABB6-F27F68E3B81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2152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3B04E-4DA8-674A-88B5-B688514091BF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44138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497D-83D4-DF49-84F3-711DF566D1EC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19703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223B3-BB45-904E-BE80-FC05937C19C2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7075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D1778-533B-6D43-97D6-64D96F581A2A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8036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Relationship Id="rId3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7622" y="111679"/>
            <a:ext cx="7721600" cy="857250"/>
          </a:xfrm>
        </p:spPr>
        <p:txBody>
          <a:bodyPr/>
          <a:lstStyle/>
          <a:p>
            <a:r>
              <a:rPr lang="de-DE" altLang="x-none" sz="2700">
                <a:ea typeface="ＭＳ Ｐゴシック" charset="-128"/>
              </a:rPr>
              <a:t>Kapitel 6</a:t>
            </a:r>
            <a:br>
              <a:rPr lang="de-DE" altLang="x-none" sz="2700">
                <a:ea typeface="ＭＳ Ｐゴシック" charset="-128"/>
              </a:rPr>
            </a:br>
            <a:r>
              <a:rPr lang="de-DE" altLang="x-none" sz="2700">
                <a:ea typeface="ＭＳ Ｐゴシック" charset="-128"/>
              </a:rPr>
              <a:t>Relationale Entwurfstheorie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2539" y="2092529"/>
            <a:ext cx="6400800" cy="1328738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altLang="x-none" dirty="0">
                <a:latin typeface="Arial Black" charset="0"/>
                <a:ea typeface="ＭＳ Ｐゴシック" charset="-128"/>
              </a:rPr>
              <a:t>Funktionale Abhängigkeiten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altLang="x-none" dirty="0">
                <a:latin typeface="Arial Black" charset="0"/>
                <a:ea typeface="ＭＳ Ｐゴシック" charset="-128"/>
              </a:rPr>
              <a:t>Normalformen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de-DE" altLang="x-none" dirty="0">
                <a:latin typeface="Arial Black" charset="0"/>
                <a:ea typeface="ＭＳ Ｐゴシック" charset="-128"/>
              </a:rPr>
              <a:t>Normalisierung durch </a:t>
            </a:r>
            <a:r>
              <a:rPr lang="de-DE" altLang="x-none" dirty="0" smtClean="0">
                <a:latin typeface="Arial Black" charset="0"/>
                <a:ea typeface="ＭＳ Ｐゴシック" charset="-128"/>
              </a:rPr>
              <a:t>Synthese bzw. Dekomposition</a:t>
            </a:r>
            <a:endParaRPr lang="de-DE" altLang="x-none" dirty="0">
              <a:latin typeface="Arial Black" charset="0"/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6E16B-9CA7-1C46-ABB6-F27F68E3B812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22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Graphische Darstellung der funktionalen Abhängigkeiten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707606" y="4192191"/>
            <a:ext cx="17823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Landesregierung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977879" y="1221582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Rang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977879" y="1815704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Name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3977879" y="2356248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Straße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977879" y="2896791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Ort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3977879" y="3437335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BLand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1547813" y="1869282"/>
            <a:ext cx="11346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PersNr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1547813" y="2733675"/>
            <a:ext cx="11346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Raum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6030517" y="3598069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Vorwahl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762376" y="2247900"/>
            <a:ext cx="1565672" cy="178236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383757" y="1006079"/>
            <a:ext cx="4104085" cy="37254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869532" y="2787254"/>
            <a:ext cx="1350169" cy="1134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35854" name="AutoShape 15"/>
          <p:cNvCxnSpPr>
            <a:cxnSpLocks noChangeShapeType="1"/>
            <a:stCxn id="35848" idx="2"/>
            <a:endCxn id="35849" idx="0"/>
          </p:cNvCxnSpPr>
          <p:nvPr/>
        </p:nvCxnSpPr>
        <p:spPr bwMode="auto">
          <a:xfrm>
            <a:off x="2115741" y="2247900"/>
            <a:ext cx="0" cy="4857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2303860" y="2247900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2681288" y="2085975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681288" y="2950369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4518422" y="3813573"/>
            <a:ext cx="0" cy="3786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219700" y="3759994"/>
            <a:ext cx="6488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328048" y="2463404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Rectangle 22"/>
          <p:cNvSpPr>
            <a:spLocks noChangeArrowheads="1"/>
          </p:cNvSpPr>
          <p:nvPr/>
        </p:nvSpPr>
        <p:spPr bwMode="auto">
          <a:xfrm>
            <a:off x="6030517" y="2301479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PLZ</a:t>
            </a:r>
          </a:p>
        </p:txBody>
      </p:sp>
      <p:cxnSp>
        <p:nvCxnSpPr>
          <p:cNvPr id="23575" name="AutoShape 23"/>
          <p:cNvCxnSpPr>
            <a:cxnSpLocks noChangeShapeType="1"/>
            <a:stCxn id="35861" idx="2"/>
            <a:endCxn id="23566" idx="3"/>
          </p:cNvCxnSpPr>
          <p:nvPr/>
        </p:nvCxnSpPr>
        <p:spPr bwMode="auto">
          <a:xfrm rot="5400000">
            <a:off x="5576888" y="2333625"/>
            <a:ext cx="675084" cy="1368028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3" name="Rectangle 24"/>
          <p:cNvSpPr>
            <a:spLocks noChangeArrowheads="1"/>
          </p:cNvSpPr>
          <p:nvPr/>
        </p:nvSpPr>
        <p:spPr bwMode="auto">
          <a:xfrm>
            <a:off x="6030517" y="4137423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EW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868591" y="3489723"/>
            <a:ext cx="1457325" cy="1134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4747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5" grpId="0" animBg="1"/>
      <p:bldP spid="23566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Bestimmung funktionaler Abhängigkeiten (zusätzliche Übung)</a:t>
            </a: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26384" r="3346" b="35779"/>
          <a:stretch>
            <a:fillRect/>
          </a:stretch>
        </p:blipFill>
        <p:spPr bwMode="auto">
          <a:xfrm>
            <a:off x="1067499" y="770323"/>
            <a:ext cx="6858000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3B3-BB45-904E-BE80-FC05937C19C2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433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497D-83D4-DF49-84F3-711DF566D1EC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5137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Bestimmung funktionaler Abhängigkeiten (zusätzliche Übung)</a:t>
            </a: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26384" r="3346" b="36752"/>
          <a:stretch>
            <a:fillRect/>
          </a:stretch>
        </p:blipFill>
        <p:spPr bwMode="auto">
          <a:xfrm>
            <a:off x="1143000" y="745179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3B3-BB45-904E-BE80-FC05937C19C2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185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Bestimmung funktionaler Abhängigkeiten (zusätzliche Übung)</a:t>
            </a: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26384" r="3346" b="7178"/>
          <a:stretch>
            <a:fillRect/>
          </a:stretch>
        </p:blipFill>
        <p:spPr bwMode="auto">
          <a:xfrm>
            <a:off x="1143000" y="897731"/>
            <a:ext cx="6858000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3B3-BB45-904E-BE80-FC05937C19C2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152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Herleitung funktionaler Abhängigkeiten:</a:t>
            </a:r>
            <a:br>
              <a:rPr lang="de-DE" altLang="x-none" sz="2400">
                <a:ea typeface="ＭＳ Ｐゴシック" charset="-128"/>
              </a:rPr>
            </a:br>
            <a:r>
              <a:rPr lang="de-DE" altLang="x-none" sz="2400">
                <a:solidFill>
                  <a:srgbClr val="0000FF"/>
                </a:solidFill>
                <a:ea typeface="ＭＳ Ｐゴシック" charset="-128"/>
              </a:rPr>
              <a:t>Armstrong-Axiome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97732"/>
            <a:ext cx="6858000" cy="4245769"/>
          </a:xfrm>
        </p:spPr>
        <p:txBody>
          <a:bodyPr/>
          <a:lstStyle/>
          <a:p>
            <a:r>
              <a:rPr lang="de-DE" altLang="x-none" sz="1500">
                <a:ea typeface="ＭＳ Ｐゴシック" charset="-128"/>
              </a:rPr>
              <a:t>Reflexivität</a:t>
            </a:r>
          </a:p>
          <a:p>
            <a:pPr lvl="1"/>
            <a:r>
              <a:rPr lang="de-DE" altLang="x-none" sz="1500">
                <a:ea typeface="ＭＳ Ｐゴシック" charset="-128"/>
              </a:rPr>
              <a:t>Falls </a:t>
            </a:r>
            <a:r>
              <a:rPr lang="de-DE" altLang="x-none" sz="1500">
                <a:latin typeface="Symbol" charset="2"/>
                <a:ea typeface="ＭＳ Ｐゴシック" charset="-128"/>
              </a:rPr>
              <a:t>b </a:t>
            </a:r>
            <a:r>
              <a:rPr lang="de-DE" altLang="x-none" sz="1500">
                <a:ea typeface="ＭＳ Ｐゴシック" charset="-128"/>
              </a:rPr>
              <a:t> eine Teilmenge von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ea typeface="ＭＳ Ｐゴシック" charset="-128"/>
              </a:rPr>
              <a:t>ist (</a:t>
            </a:r>
            <a:r>
              <a:rPr lang="de-DE" altLang="x-none" sz="1500">
                <a:latin typeface="Symbol" charset="2"/>
                <a:ea typeface="ＭＳ Ｐゴシック" charset="-128"/>
              </a:rPr>
              <a:t>b</a:t>
            </a:r>
            <a:r>
              <a:rPr lang="de-DE" altLang="x-none" sz="1500">
                <a:ea typeface="ＭＳ Ｐゴシック" charset="-128"/>
              </a:rPr>
              <a:t>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</a:t>
            </a:r>
            <a:r>
              <a:rPr lang="de-DE" altLang="x-none" sz="1500">
                <a:latin typeface="Symbol" charset="2"/>
                <a:ea typeface="ＭＳ Ｐゴシック" charset="-128"/>
              </a:rPr>
              <a:t> a </a:t>
            </a:r>
            <a:r>
              <a:rPr lang="de-DE" altLang="x-none" sz="1500">
                <a:ea typeface="ＭＳ Ｐゴシック" charset="-128"/>
              </a:rPr>
              <a:t>) dann gilt immer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b </a:t>
            </a:r>
            <a:r>
              <a:rPr lang="de-DE" altLang="x-none" sz="1500">
                <a:ea typeface="ＭＳ Ｐゴシック" charset="-128"/>
              </a:rPr>
              <a:t>. Insbesondere gilt immer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a</a:t>
            </a:r>
            <a:r>
              <a:rPr lang="de-DE" altLang="x-none" sz="1500">
                <a:ea typeface="ＭＳ Ｐゴシック" charset="-128"/>
              </a:rPr>
              <a:t> . </a:t>
            </a:r>
          </a:p>
          <a:p>
            <a:r>
              <a:rPr lang="de-DE" altLang="x-none" sz="1500">
                <a:ea typeface="ＭＳ Ｐゴシック" charset="-128"/>
              </a:rPr>
              <a:t>Verstärkung</a:t>
            </a:r>
          </a:p>
          <a:p>
            <a:pPr lvl="1"/>
            <a:r>
              <a:rPr lang="de-DE" altLang="x-none" sz="1500">
                <a:ea typeface="ＭＳ Ｐゴシック" charset="-128"/>
              </a:rPr>
              <a:t>Falls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b</a:t>
            </a:r>
            <a:r>
              <a:rPr lang="de-DE" altLang="x-none" sz="1500">
                <a:ea typeface="ＭＳ Ｐゴシック" charset="-128"/>
              </a:rPr>
              <a:t> gilt, dann gilt auch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ag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bg. </a:t>
            </a:r>
            <a:r>
              <a:rPr lang="de-DE" altLang="x-none" sz="15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Hierbei stehe z.B. </a:t>
            </a:r>
            <a:r>
              <a:rPr lang="de-DE" altLang="x-none" sz="1500">
                <a:solidFill>
                  <a:srgbClr val="0000FF"/>
                </a:solidFill>
                <a:latin typeface="Symbol" charset="2"/>
                <a:ea typeface="ＭＳ Ｐゴシック" charset="-128"/>
              </a:rPr>
              <a:t>ag </a:t>
            </a:r>
            <a:r>
              <a:rPr lang="de-DE" altLang="x-none" sz="150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für </a:t>
            </a:r>
            <a:r>
              <a:rPr lang="de-DE" altLang="x-none" sz="1500">
                <a:solidFill>
                  <a:srgbClr val="0000FF"/>
                </a:solidFill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solidFill>
                  <a:srgbClr val="0000FF"/>
                </a:solidFill>
                <a:latin typeface="Symbol" charset="2"/>
                <a:ea typeface="ＭＳ Ｐゴシック" charset="-128"/>
                <a:sym typeface="Symbol" charset="2"/>
              </a:rPr>
              <a:t> </a:t>
            </a:r>
            <a:r>
              <a:rPr lang="de-DE" altLang="x-none" sz="1500">
                <a:solidFill>
                  <a:srgbClr val="0000FF"/>
                </a:solidFill>
                <a:latin typeface="Symbol" charset="2"/>
                <a:ea typeface="ＭＳ Ｐゴシック" charset="-128"/>
              </a:rPr>
              <a:t>g.</a:t>
            </a:r>
            <a:r>
              <a:rPr lang="de-DE" altLang="x-none" sz="1500">
                <a:latin typeface="Symbol" charset="2"/>
                <a:ea typeface="ＭＳ Ｐゴシック" charset="-128"/>
              </a:rPr>
              <a:t> </a:t>
            </a:r>
          </a:p>
          <a:p>
            <a:r>
              <a:rPr lang="de-DE" altLang="x-none" sz="1500">
                <a:latin typeface="Arial" charset="0"/>
                <a:ea typeface="ＭＳ Ｐゴシック" charset="-128"/>
              </a:rPr>
              <a:t>Transitivität</a:t>
            </a:r>
          </a:p>
          <a:p>
            <a:pPr lvl="1"/>
            <a:r>
              <a:rPr lang="de-DE" altLang="x-none" sz="1500">
                <a:latin typeface="Arial" charset="0"/>
                <a:ea typeface="ＭＳ Ｐゴシック" charset="-128"/>
              </a:rPr>
              <a:t>Falls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b</a:t>
            </a:r>
            <a:r>
              <a:rPr lang="de-DE" altLang="x-none" sz="1500">
                <a:ea typeface="ＭＳ Ｐゴシック" charset="-128"/>
              </a:rPr>
              <a:t> </a:t>
            </a:r>
            <a:r>
              <a:rPr lang="de-DE" altLang="x-none" sz="1500">
                <a:latin typeface="Arial" charset="0"/>
                <a:ea typeface="ＭＳ Ｐゴシック" charset="-128"/>
              </a:rPr>
              <a:t>und </a:t>
            </a:r>
            <a:r>
              <a:rPr lang="de-DE" altLang="x-none" sz="1500">
                <a:latin typeface="Symbol" charset="2"/>
                <a:ea typeface="ＭＳ Ｐゴシック" charset="-128"/>
              </a:rPr>
              <a:t>b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g</a:t>
            </a:r>
            <a:r>
              <a:rPr lang="de-DE" altLang="x-none" sz="1500">
                <a:ea typeface="ＭＳ Ｐゴシック" charset="-128"/>
              </a:rPr>
              <a:t> </a:t>
            </a:r>
            <a:r>
              <a:rPr lang="de-DE" altLang="x-none" sz="1500">
                <a:latin typeface="Arial" charset="0"/>
                <a:ea typeface="ＭＳ Ｐゴシック" charset="-128"/>
              </a:rPr>
              <a:t>gilt, dann gilt auch </a:t>
            </a:r>
            <a:r>
              <a:rPr lang="de-DE" altLang="x-none" sz="1500">
                <a:latin typeface="Symbol" charset="2"/>
                <a:ea typeface="ＭＳ Ｐゴシック" charset="-128"/>
              </a:rPr>
              <a:t>a </a:t>
            </a:r>
            <a:r>
              <a:rPr lang="de-DE" altLang="x-none" sz="15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500">
                <a:latin typeface="Symbol" charset="2"/>
                <a:ea typeface="ＭＳ Ｐゴシック" charset="-128"/>
              </a:rPr>
              <a:t> g</a:t>
            </a:r>
            <a:r>
              <a:rPr lang="de-DE" altLang="x-none" sz="1500">
                <a:latin typeface="Arial" charset="0"/>
                <a:ea typeface="ＭＳ Ｐゴシック" charset="-128"/>
              </a:rPr>
              <a:t>.</a:t>
            </a:r>
          </a:p>
          <a:p>
            <a:pPr lvl="1"/>
            <a:endParaRPr lang="de-DE" altLang="x-none" sz="1500">
              <a:latin typeface="Arial" charset="0"/>
              <a:ea typeface="ＭＳ Ｐゴシック" charset="-128"/>
            </a:endParaRPr>
          </a:p>
          <a:p>
            <a:r>
              <a:rPr lang="de-DE" altLang="x-none" sz="1500">
                <a:latin typeface="Arial" charset="0"/>
                <a:ea typeface="ＭＳ Ｐゴシック" charset="-128"/>
              </a:rPr>
              <a:t>Diese drei Axiome sind vollständig und korrekt. Zusätzliche Axiome erleichtern die Herleitung:</a:t>
            </a:r>
          </a:p>
          <a:p>
            <a:pPr lvl="1"/>
            <a:r>
              <a:rPr lang="de-DE" altLang="x-none" sz="1500">
                <a:latin typeface="Arial" charset="0"/>
                <a:ea typeface="ＭＳ Ｐゴシック" charset="-128"/>
              </a:rPr>
              <a:t>Vereinigungsregel: </a:t>
            </a:r>
          </a:p>
          <a:p>
            <a:pPr lvl="2"/>
            <a:r>
              <a:rPr lang="de-DE" altLang="x-none" sz="1350">
                <a:latin typeface="Arial" charset="0"/>
                <a:ea typeface="ＭＳ Ｐゴシック" charset="-128"/>
              </a:rPr>
              <a:t>Wenn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b</a:t>
            </a:r>
            <a:r>
              <a:rPr lang="de-DE" altLang="x-none" sz="1350">
                <a:ea typeface="ＭＳ Ｐゴシック" charset="-128"/>
              </a:rPr>
              <a:t> </a:t>
            </a:r>
            <a:r>
              <a:rPr lang="de-DE" altLang="x-none" sz="1350">
                <a:latin typeface="Arial" charset="0"/>
                <a:ea typeface="ＭＳ Ｐゴシック" charset="-128"/>
              </a:rPr>
              <a:t>und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g</a:t>
            </a:r>
            <a:r>
              <a:rPr lang="de-DE" altLang="x-none" sz="1350">
                <a:ea typeface="ＭＳ Ｐゴシック" charset="-128"/>
              </a:rPr>
              <a:t> </a:t>
            </a:r>
            <a:r>
              <a:rPr lang="de-DE" altLang="x-none" sz="1350">
                <a:latin typeface="Arial" charset="0"/>
                <a:ea typeface="ＭＳ Ｐゴシック" charset="-128"/>
              </a:rPr>
              <a:t>gelten, dann gilt auch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bg</a:t>
            </a:r>
          </a:p>
          <a:p>
            <a:pPr lvl="1"/>
            <a:r>
              <a:rPr lang="de-DE" altLang="x-none" sz="1500">
                <a:ea typeface="ＭＳ Ｐゴシック" charset="-128"/>
              </a:rPr>
              <a:t>Dekompositionsregel: </a:t>
            </a:r>
          </a:p>
          <a:p>
            <a:pPr lvl="2"/>
            <a:r>
              <a:rPr lang="de-DE" altLang="x-none" sz="1350">
                <a:ea typeface="ＭＳ Ｐゴシック" charset="-128"/>
              </a:rPr>
              <a:t>Wenn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bg </a:t>
            </a:r>
            <a:r>
              <a:rPr lang="de-DE" altLang="x-none" sz="1350">
                <a:ea typeface="ＭＳ Ｐゴシック" charset="-128"/>
              </a:rPr>
              <a:t> gilt, dann gelten auch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b </a:t>
            </a:r>
            <a:r>
              <a:rPr lang="de-DE" altLang="x-none" sz="1350">
                <a:ea typeface="ＭＳ Ｐゴシック" charset="-128"/>
              </a:rPr>
              <a:t>und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g</a:t>
            </a:r>
            <a:endParaRPr lang="de-DE" altLang="x-none" sz="1350">
              <a:ea typeface="ＭＳ Ｐゴシック" charset="-128"/>
            </a:endParaRPr>
          </a:p>
          <a:p>
            <a:pPr lvl="1"/>
            <a:r>
              <a:rPr lang="de-DE" altLang="x-none" sz="1500">
                <a:ea typeface="ＭＳ Ｐゴシック" charset="-128"/>
              </a:rPr>
              <a:t>Pseudotransitivitätsregel: </a:t>
            </a:r>
          </a:p>
          <a:p>
            <a:pPr lvl="2"/>
            <a:r>
              <a:rPr lang="de-DE" altLang="x-none" sz="1350">
                <a:ea typeface="ＭＳ Ｐゴシック" charset="-128"/>
              </a:rPr>
              <a:t>Wenn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b </a:t>
            </a:r>
            <a:r>
              <a:rPr lang="de-DE" altLang="x-none" sz="1350">
                <a:ea typeface="ＭＳ Ｐゴシック" charset="-128"/>
              </a:rPr>
              <a:t>und </a:t>
            </a:r>
            <a:r>
              <a:rPr lang="de-DE" altLang="x-none" sz="1350">
                <a:latin typeface="Symbol" charset="2"/>
                <a:ea typeface="ＭＳ Ｐゴシック" charset="-128"/>
              </a:rPr>
              <a:t>gb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d</a:t>
            </a:r>
            <a:r>
              <a:rPr lang="de-DE" altLang="x-none" sz="1350">
                <a:ea typeface="ＭＳ Ｐゴシック" charset="-128"/>
              </a:rPr>
              <a:t>, dann gilt auch </a:t>
            </a:r>
            <a:r>
              <a:rPr lang="de-DE" altLang="x-none" sz="1350">
                <a:latin typeface="Symbol" charset="2"/>
                <a:ea typeface="ＭＳ Ｐゴシック" charset="-128"/>
              </a:rPr>
              <a:t>ag </a:t>
            </a:r>
            <a:r>
              <a:rPr lang="de-DE" altLang="x-none" sz="135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>
                <a:latin typeface="Symbol" charset="2"/>
                <a:ea typeface="ＭＳ Ｐゴシック" charset="-128"/>
              </a:rPr>
              <a:t> 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898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Bestimmung der Hülle einer Attributmenge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Eingabe: eine Menge F von FDs und eine Menge von Attributen </a:t>
            </a:r>
            <a:r>
              <a:rPr lang="de-DE" altLang="x-none">
                <a:latin typeface="Symbol" charset="2"/>
                <a:ea typeface="ＭＳ Ｐゴシック" charset="-128"/>
              </a:rPr>
              <a:t>a.</a:t>
            </a:r>
          </a:p>
          <a:p>
            <a:r>
              <a:rPr lang="de-DE" altLang="x-none">
                <a:ea typeface="ＭＳ Ｐゴシック" charset="-128"/>
              </a:rPr>
              <a:t>Ausgabe: die vollständige Menge von Attributen </a:t>
            </a:r>
            <a:r>
              <a:rPr lang="de-DE" altLang="x-none">
                <a:latin typeface="Symbol" charset="2"/>
                <a:ea typeface="ＭＳ Ｐゴシック" charset="-128"/>
              </a:rPr>
              <a:t>a</a:t>
            </a:r>
            <a:r>
              <a:rPr lang="de-DE" altLang="x-none">
                <a:ea typeface="ＭＳ Ｐゴシック" charset="-128"/>
              </a:rPr>
              <a:t>+, für die gilt </a:t>
            </a:r>
            <a:r>
              <a:rPr lang="de-DE" altLang="x-none">
                <a:latin typeface="Symbol" charset="2"/>
                <a:ea typeface="ＭＳ Ｐゴシック" charset="-128"/>
              </a:rPr>
              <a:t>a</a:t>
            </a:r>
            <a:r>
              <a:rPr lang="de-DE" altLang="x-none">
                <a:ea typeface="ＭＳ Ｐゴシック" charset="-128"/>
              </a:rPr>
              <a:t> </a:t>
            </a:r>
            <a:r>
              <a:rPr lang="de-DE" altLang="x-none">
                <a:ea typeface="ＭＳ Ｐゴシック" charset="-128"/>
                <a:sym typeface="Wingdings" charset="2"/>
              </a:rPr>
              <a:t> </a:t>
            </a:r>
            <a:r>
              <a:rPr lang="de-DE" altLang="x-none">
                <a:latin typeface="Symbol" charset="2"/>
                <a:ea typeface="ＭＳ Ｐゴシック" charset="-128"/>
              </a:rPr>
              <a:t>a</a:t>
            </a:r>
            <a:r>
              <a:rPr lang="de-DE" altLang="x-none">
                <a:ea typeface="ＭＳ Ｐゴシック" charset="-128"/>
              </a:rPr>
              <a:t>+. </a:t>
            </a:r>
          </a:p>
          <a:p>
            <a:endParaRPr lang="de-DE" altLang="x-none">
              <a:ea typeface="ＭＳ Ｐゴシック" charset="-128"/>
            </a:endParaRPr>
          </a:p>
          <a:p>
            <a:r>
              <a:rPr lang="de-DE" altLang="x-none">
                <a:ea typeface="ＭＳ Ｐゴシック" charset="-128"/>
              </a:rPr>
              <a:t>AttrHülle(F,</a:t>
            </a:r>
            <a:r>
              <a:rPr lang="de-DE" altLang="x-none">
                <a:latin typeface="Symbol" charset="2"/>
                <a:ea typeface="ＭＳ Ｐゴシック" charset="-128"/>
              </a:rPr>
              <a:t>a</a:t>
            </a:r>
            <a:r>
              <a:rPr lang="de-DE" altLang="x-none">
                <a:ea typeface="ＭＳ Ｐゴシック" charset="-128"/>
              </a:rPr>
              <a:t>)</a:t>
            </a:r>
          </a:p>
          <a:p>
            <a:pPr lvl="1"/>
            <a:r>
              <a:rPr lang="de-DE" altLang="x-none">
                <a:ea typeface="ＭＳ Ｐゴシック" charset="-128"/>
              </a:rPr>
              <a:t>Erg := </a:t>
            </a:r>
            <a:r>
              <a:rPr lang="de-DE" altLang="x-none">
                <a:latin typeface="Symbol" charset="2"/>
                <a:ea typeface="ＭＳ Ｐゴシック" charset="-128"/>
              </a:rPr>
              <a:t>a</a:t>
            </a:r>
            <a:r>
              <a:rPr lang="de-DE" altLang="x-none">
                <a:ea typeface="ＭＳ Ｐゴシック" charset="-128"/>
              </a:rPr>
              <a:t> </a:t>
            </a:r>
          </a:p>
          <a:p>
            <a:pPr lvl="1"/>
            <a:r>
              <a:rPr lang="de-DE" altLang="x-none" b="1">
                <a:ea typeface="ＭＳ Ｐゴシック" charset="-128"/>
              </a:rPr>
              <a:t>While  </a:t>
            </a:r>
            <a:r>
              <a:rPr lang="de-DE" altLang="x-none">
                <a:ea typeface="ＭＳ Ｐゴシック" charset="-128"/>
              </a:rPr>
              <a:t>(Änderungen an Erg) </a:t>
            </a:r>
            <a:r>
              <a:rPr lang="de-DE" altLang="x-none" b="1">
                <a:ea typeface="ＭＳ Ｐゴシック" charset="-128"/>
              </a:rPr>
              <a:t>do</a:t>
            </a:r>
          </a:p>
          <a:p>
            <a:pPr lvl="2"/>
            <a:r>
              <a:rPr lang="de-DE" altLang="x-none" b="1">
                <a:ea typeface="ＭＳ Ｐゴシック" charset="-128"/>
              </a:rPr>
              <a:t>Foreach </a:t>
            </a:r>
            <a:r>
              <a:rPr lang="de-DE" altLang="x-none">
                <a:ea typeface="ＭＳ Ｐゴシック" charset="-128"/>
              </a:rPr>
              <a:t>FD </a:t>
            </a:r>
            <a:r>
              <a:rPr lang="de-DE" altLang="x-none" sz="1800">
                <a:latin typeface="Symbol" charset="2"/>
                <a:ea typeface="ＭＳ Ｐゴシック" charset="-128"/>
              </a:rPr>
              <a:t>b </a:t>
            </a:r>
            <a:r>
              <a:rPr lang="de-DE" altLang="x-none" sz="18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800">
                <a:latin typeface="Symbol" charset="2"/>
                <a:ea typeface="ＭＳ Ｐゴシック" charset="-128"/>
              </a:rPr>
              <a:t> g</a:t>
            </a:r>
            <a:r>
              <a:rPr lang="de-DE" altLang="x-none" sz="1800">
                <a:ea typeface="ＭＳ Ｐゴシック" charset="-128"/>
              </a:rPr>
              <a:t> </a:t>
            </a:r>
            <a:r>
              <a:rPr lang="de-DE" altLang="x-none" b="1">
                <a:ea typeface="ＭＳ Ｐゴシック" charset="-128"/>
              </a:rPr>
              <a:t>in </a:t>
            </a:r>
            <a:r>
              <a:rPr lang="de-DE" altLang="x-none">
                <a:ea typeface="ＭＳ Ｐゴシック" charset="-128"/>
              </a:rPr>
              <a:t>F </a:t>
            </a:r>
            <a:r>
              <a:rPr lang="de-DE" altLang="x-none" b="1">
                <a:ea typeface="ＭＳ Ｐゴシック" charset="-128"/>
              </a:rPr>
              <a:t>do</a:t>
            </a:r>
          </a:p>
          <a:p>
            <a:pPr lvl="3"/>
            <a:r>
              <a:rPr lang="de-DE" altLang="x-none" b="1">
                <a:ea typeface="ＭＳ Ｐゴシック" charset="-128"/>
              </a:rPr>
              <a:t>If </a:t>
            </a:r>
            <a:r>
              <a:rPr lang="de-DE" altLang="x-none">
                <a:latin typeface="Symbol" charset="2"/>
                <a:ea typeface="ＭＳ Ｐゴシック" charset="-128"/>
              </a:rPr>
              <a:t> b</a:t>
            </a:r>
            <a:r>
              <a:rPr lang="de-DE" altLang="x-none">
                <a:ea typeface="ＭＳ Ｐゴシック" charset="-128"/>
              </a:rPr>
              <a:t>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</a:t>
            </a:r>
            <a:r>
              <a:rPr lang="de-DE" altLang="x-none">
                <a:ea typeface="ＭＳ Ｐゴシック" charset="-128"/>
              </a:rPr>
              <a:t> Erg </a:t>
            </a:r>
            <a:r>
              <a:rPr lang="de-DE" altLang="x-none" b="1">
                <a:ea typeface="ＭＳ Ｐゴシック" charset="-128"/>
              </a:rPr>
              <a:t>then</a:t>
            </a:r>
            <a:r>
              <a:rPr lang="de-DE" altLang="x-none">
                <a:ea typeface="ＭＳ Ｐゴシック" charset="-128"/>
              </a:rPr>
              <a:t> Erg := Erg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  </a:t>
            </a:r>
            <a:r>
              <a:rPr lang="de-DE" altLang="x-none" sz="1800">
                <a:latin typeface="Symbol" charset="2"/>
                <a:ea typeface="ＭＳ Ｐゴシック" charset="-128"/>
              </a:rPr>
              <a:t>g</a:t>
            </a:r>
            <a:endParaRPr lang="de-DE" altLang="x-none">
              <a:ea typeface="ＭＳ Ｐゴシック" charset="-128"/>
            </a:endParaRPr>
          </a:p>
          <a:p>
            <a:pPr lvl="1"/>
            <a:r>
              <a:rPr lang="de-DE" altLang="x-none">
                <a:ea typeface="ＭＳ Ｐゴシック" charset="-128"/>
              </a:rPr>
              <a:t>Ausgabe </a:t>
            </a:r>
            <a:r>
              <a:rPr lang="de-DE" altLang="x-none" sz="2100">
                <a:latin typeface="Symbol" charset="2"/>
                <a:ea typeface="ＭＳ Ｐゴシック" charset="-128"/>
              </a:rPr>
              <a:t>a</a:t>
            </a:r>
            <a:r>
              <a:rPr lang="de-DE" altLang="x-none">
                <a:ea typeface="ＭＳ Ｐゴシック" charset="-128"/>
              </a:rPr>
              <a:t>+ = Erg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583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497D-83D4-DF49-84F3-711DF566D1EC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346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Kanonische Überdeckung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de-DE" altLang="x-none">
                <a:ea typeface="ＭＳ Ｐゴシック" charset="-128"/>
              </a:rPr>
              <a:t>Fc heißt kanonische Überdeckung von F, wenn die folgenden drei Kriterien erfüllt sind: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>
                <a:ea typeface="ＭＳ Ｐゴシック" charset="-128"/>
              </a:rPr>
              <a:t>Fc </a:t>
            </a:r>
            <a:r>
              <a:rPr lang="de-DE" altLang="x-none">
                <a:ea typeface="ＭＳ Ｐゴシック" charset="-128"/>
                <a:sym typeface="Symbol" charset="2"/>
              </a:rPr>
              <a:t> F, d.h. Fc+ = F+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>
                <a:ea typeface="ＭＳ Ｐゴシック" charset="-128"/>
                <a:sym typeface="Symbol" charset="2"/>
              </a:rPr>
              <a:t>In Fc existieren keine FDs , die überflüssige Attribute enthalten. D.h. es muß folgendes gelten:</a:t>
            </a:r>
          </a:p>
          <a:p>
            <a:pPr marL="971550" lvl="2" indent="-285750"/>
            <a:r>
              <a:rPr lang="de-DE" altLang="x-none">
                <a:latin typeface="Arial" charset="0"/>
                <a:ea typeface="ＭＳ Ｐゴシック" charset="-128"/>
                <a:sym typeface="Symbol" charset="2"/>
              </a:rPr>
              <a:t></a:t>
            </a:r>
            <a:r>
              <a:rPr lang="de-DE" altLang="x-none" i="1">
                <a:latin typeface="Arial" charset="0"/>
                <a:ea typeface="ＭＳ Ｐゴシック" charset="-128"/>
                <a:sym typeface="Symbol" charset="2"/>
              </a:rPr>
              <a:t>A </a:t>
            </a:r>
            <a:r>
              <a:rPr lang="de-DE" altLang="x-none">
                <a:latin typeface="Arial" charset="0"/>
                <a:ea typeface="ＭＳ Ｐゴシック" charset="-128"/>
                <a:sym typeface="Symbol" charset="2"/>
              </a:rPr>
              <a:t> </a:t>
            </a:r>
            <a:r>
              <a:rPr lang="de-DE" altLang="x-none">
                <a:latin typeface="Symbol" charset="2"/>
                <a:ea typeface="ＭＳ Ｐゴシック" charset="-128"/>
              </a:rPr>
              <a:t>a: (</a:t>
            </a:r>
            <a:r>
              <a:rPr lang="de-DE" altLang="x-none">
                <a:ea typeface="ＭＳ Ｐゴシック" charset="-128"/>
                <a:sym typeface="Symbol" charset="2"/>
              </a:rPr>
              <a:t>Fc -</a:t>
            </a:r>
            <a:r>
              <a:rPr lang="de-DE" altLang="x-none">
                <a:latin typeface="Arial" charset="0"/>
                <a:ea typeface="ＭＳ Ｐゴシック" charset="-128"/>
              </a:rPr>
              <a:t> (</a:t>
            </a:r>
            <a:r>
              <a:rPr lang="de-DE" altLang="x-none">
                <a:latin typeface="Symbol" charset="2"/>
                <a:ea typeface="ＭＳ Ｐゴシック" charset="-128"/>
              </a:rPr>
              <a:t>a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b)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 </a:t>
            </a:r>
            <a:r>
              <a:rPr lang="de-DE" altLang="x-none">
                <a:latin typeface="Arial" charset="0"/>
                <a:ea typeface="ＭＳ Ｐゴシック" charset="-128"/>
              </a:rPr>
              <a:t>((</a:t>
            </a:r>
            <a:r>
              <a:rPr lang="de-DE" altLang="x-none">
                <a:latin typeface="Symbol" charset="2"/>
                <a:ea typeface="ＭＳ Ｐゴシック" charset="-128"/>
              </a:rPr>
              <a:t>a - {A})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b)) </a:t>
            </a:r>
            <a:r>
              <a:rPr lang="de-DE" altLang="x-none">
                <a:ea typeface="ＭＳ Ｐゴシック" charset="-128"/>
                <a:sym typeface="Symbol" charset="2"/>
              </a:rPr>
              <a:t> Fc</a:t>
            </a:r>
          </a:p>
          <a:p>
            <a:pPr marL="971550" lvl="2" indent="-285750"/>
            <a:r>
              <a:rPr lang="de-DE" altLang="x-none">
                <a:latin typeface="Arial" charset="0"/>
                <a:ea typeface="ＭＳ Ｐゴシック" charset="-128"/>
                <a:sym typeface="Symbol" charset="2"/>
              </a:rPr>
              <a:t></a:t>
            </a:r>
            <a:r>
              <a:rPr lang="de-DE" altLang="x-none" i="1">
                <a:latin typeface="Arial" charset="0"/>
                <a:ea typeface="ＭＳ Ｐゴシック" charset="-128"/>
                <a:sym typeface="Symbol" charset="2"/>
              </a:rPr>
              <a:t>B </a:t>
            </a:r>
            <a:r>
              <a:rPr lang="de-DE" altLang="x-none">
                <a:latin typeface="Arial" charset="0"/>
                <a:ea typeface="ＭＳ Ｐゴシック" charset="-128"/>
                <a:sym typeface="Symbol" charset="2"/>
              </a:rPr>
              <a:t> </a:t>
            </a:r>
            <a:r>
              <a:rPr lang="de-DE" altLang="x-none">
                <a:latin typeface="Symbol" charset="2"/>
                <a:ea typeface="ＭＳ Ｐゴシック" charset="-128"/>
              </a:rPr>
              <a:t>b: (</a:t>
            </a:r>
            <a:r>
              <a:rPr lang="de-DE" altLang="x-none">
                <a:ea typeface="ＭＳ Ｐゴシック" charset="-128"/>
                <a:sym typeface="Symbol" charset="2"/>
              </a:rPr>
              <a:t>Fc -</a:t>
            </a:r>
            <a:r>
              <a:rPr lang="de-DE" altLang="x-none">
                <a:latin typeface="Arial" charset="0"/>
                <a:ea typeface="ＭＳ Ｐゴシック" charset="-128"/>
              </a:rPr>
              <a:t> (</a:t>
            </a:r>
            <a:r>
              <a:rPr lang="de-DE" altLang="x-none">
                <a:latin typeface="Symbol" charset="2"/>
                <a:ea typeface="ＭＳ Ｐゴシック" charset="-128"/>
              </a:rPr>
              <a:t>a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b)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 </a:t>
            </a:r>
            <a:r>
              <a:rPr lang="de-DE" altLang="x-none">
                <a:latin typeface="Arial" charset="0"/>
                <a:ea typeface="ＭＳ Ｐゴシック" charset="-128"/>
              </a:rPr>
              <a:t>(</a:t>
            </a:r>
            <a:r>
              <a:rPr lang="de-DE" altLang="x-none">
                <a:latin typeface="Symbol" charset="2"/>
                <a:ea typeface="ＭＳ Ｐゴシック" charset="-128"/>
              </a:rPr>
              <a:t>a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(b - {B}))) </a:t>
            </a:r>
            <a:r>
              <a:rPr lang="de-DE" altLang="x-none">
                <a:ea typeface="ＭＳ Ｐゴシック" charset="-128"/>
                <a:sym typeface="Symbol" charset="2"/>
              </a:rPr>
              <a:t> Fc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>
                <a:ea typeface="ＭＳ Ｐゴシック" charset="-128"/>
              </a:rPr>
              <a:t>Jede linke Seite einer funktionalen Abhängigkeit in Fc ist einzigartig. Dies kann durch sukzessive Anwendung der Vereinigungsregel auf FDs der Art </a:t>
            </a:r>
            <a:r>
              <a:rPr lang="de-DE" altLang="x-none">
                <a:latin typeface="Symbol" charset="2"/>
                <a:ea typeface="ＭＳ Ｐゴシック" charset="-128"/>
              </a:rPr>
              <a:t>a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b</a:t>
            </a:r>
            <a:r>
              <a:rPr lang="de-DE" altLang="x-none">
                <a:ea typeface="ＭＳ Ｐゴシック" charset="-128"/>
              </a:rPr>
              <a:t> und </a:t>
            </a:r>
            <a:r>
              <a:rPr lang="de-DE" altLang="x-none">
                <a:latin typeface="Symbol" charset="2"/>
                <a:ea typeface="ＭＳ Ｐゴシック" charset="-128"/>
              </a:rPr>
              <a:t>a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g</a:t>
            </a:r>
            <a:r>
              <a:rPr lang="de-DE" altLang="x-none">
                <a:ea typeface="ＭＳ Ｐゴシック" charset="-128"/>
              </a:rPr>
              <a:t> erzielt werden, so dass die beiden FDs durch </a:t>
            </a:r>
            <a:r>
              <a:rPr lang="de-DE" altLang="x-none">
                <a:latin typeface="Symbol" charset="2"/>
                <a:ea typeface="ＭＳ Ｐゴシック" charset="-128"/>
              </a:rPr>
              <a:t>a </a:t>
            </a:r>
            <a:r>
              <a:rPr lang="de-DE" altLang="x-none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>
                <a:latin typeface="Symbol" charset="2"/>
                <a:ea typeface="ＭＳ Ｐゴシック" charset="-128"/>
              </a:rPr>
              <a:t> bg</a:t>
            </a:r>
            <a:r>
              <a:rPr lang="de-DE" altLang="x-none">
                <a:ea typeface="ＭＳ Ｐゴシック" charset="-128"/>
              </a:rPr>
              <a:t> ersetzt werden.</a:t>
            </a:r>
          </a:p>
          <a:p>
            <a:pPr marL="971550" lvl="2" indent="-285750"/>
            <a:endParaRPr lang="de-DE" altLang="x-none">
              <a:ea typeface="ＭＳ Ｐゴシック" charset="-128"/>
              <a:sym typeface="Symbol" charset="2"/>
            </a:endParaRPr>
          </a:p>
        </p:txBody>
      </p:sp>
      <p:sp>
        <p:nvSpPr>
          <p:cNvPr id="52227" name="Line 8"/>
          <p:cNvSpPr>
            <a:spLocks noChangeShapeType="1"/>
          </p:cNvSpPr>
          <p:nvPr/>
        </p:nvSpPr>
        <p:spPr bwMode="auto">
          <a:xfrm flipH="1">
            <a:off x="4254457" y="2258735"/>
            <a:ext cx="53579" cy="171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28" name="Line 8"/>
          <p:cNvSpPr>
            <a:spLocks noChangeShapeType="1"/>
          </p:cNvSpPr>
          <p:nvPr/>
        </p:nvSpPr>
        <p:spPr bwMode="auto">
          <a:xfrm flipH="1">
            <a:off x="4281247" y="2007154"/>
            <a:ext cx="53579" cy="161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025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Berechnung der kanonischen Überdeckung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826934" cy="4229100"/>
          </a:xfrm>
        </p:spPr>
        <p:txBody>
          <a:bodyPr/>
          <a:lstStyle/>
          <a:p>
            <a:pPr marL="342900" indent="-342900">
              <a:buFont typeface="Webdings" charset="2"/>
              <a:buAutoNum type="arabicPeriod"/>
            </a:pPr>
            <a:r>
              <a:rPr lang="de-DE" altLang="x-none" dirty="0">
                <a:ea typeface="ＭＳ Ｐゴシック" charset="-128"/>
              </a:rPr>
              <a:t>Führe für jede FD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sz="1500" dirty="0">
                <a:latin typeface="Arial" charset="0"/>
                <a:ea typeface="ＭＳ Ｐゴシック" charset="-128"/>
                <a:sym typeface="Symbol" charset="2"/>
              </a:rPr>
              <a:t></a:t>
            </a:r>
            <a:r>
              <a:rPr lang="de-DE" altLang="x-none" dirty="0">
                <a:ea typeface="ＭＳ Ｐゴシック" charset="-128"/>
              </a:rPr>
              <a:t> F die Linksreduktion durch, also:</a:t>
            </a:r>
          </a:p>
          <a:p>
            <a:pPr marL="685800" lvl="1" indent="-342900"/>
            <a:r>
              <a:rPr lang="de-DE" altLang="x-none" sz="1500" dirty="0">
                <a:ea typeface="ＭＳ Ｐゴシック" charset="-128"/>
              </a:rPr>
              <a:t>Überprüfe für alle A </a:t>
            </a:r>
            <a:r>
              <a:rPr lang="de-DE" altLang="x-none" sz="1500" dirty="0">
                <a:latin typeface="Arial" charset="0"/>
                <a:ea typeface="ＭＳ Ｐゴシック" charset="-128"/>
                <a:sym typeface="Symbol" charset="2"/>
              </a:rPr>
              <a:t>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1500" dirty="0">
                <a:ea typeface="ＭＳ Ｐゴシック" charset="-128"/>
              </a:rPr>
              <a:t>, ob A überflüssig ist, d.h., ob </a:t>
            </a:r>
          </a:p>
          <a:p>
            <a:pPr marL="971550" lvl="2" indent="-285750"/>
            <a:r>
              <a:rPr lang="de-DE" altLang="x-none" dirty="0">
                <a:latin typeface="Symbol" charset="2"/>
                <a:ea typeface="ＭＳ Ｐゴシック" charset="-128"/>
              </a:rPr>
              <a:t>b </a:t>
            </a:r>
            <a:r>
              <a:rPr lang="de-DE" altLang="x-none" sz="1350" dirty="0">
                <a:latin typeface="Symbol" charset="2"/>
                <a:ea typeface="ＭＳ Ｐゴシック" charset="-128"/>
                <a:sym typeface="Symbol" charset="2"/>
              </a:rPr>
              <a:t></a:t>
            </a:r>
            <a:r>
              <a:rPr lang="de-DE" altLang="x-none" sz="1350" dirty="0">
                <a:ea typeface="ＭＳ Ｐゴシック" charset="-128"/>
              </a:rPr>
              <a:t>  </a:t>
            </a:r>
            <a:r>
              <a:rPr lang="de-DE" altLang="x-none" sz="1350" dirty="0" err="1">
                <a:ea typeface="ＭＳ Ｐゴシック" charset="-128"/>
              </a:rPr>
              <a:t>AttrHülle</a:t>
            </a:r>
            <a:r>
              <a:rPr lang="de-DE" altLang="x-none" sz="1350" dirty="0">
                <a:ea typeface="ＭＳ Ｐゴシック" charset="-128"/>
              </a:rPr>
              <a:t>(F,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1350" dirty="0">
                <a:ea typeface="ＭＳ Ｐゴシック" charset="-128"/>
              </a:rPr>
              <a:t> - A)</a:t>
            </a:r>
          </a:p>
          <a:p>
            <a:pPr marL="971550" lvl="2" indent="-285750">
              <a:buNone/>
            </a:pPr>
            <a:r>
              <a:rPr lang="de-DE" altLang="x-none" dirty="0">
                <a:ea typeface="ＭＳ Ｐゴシック" charset="-128"/>
              </a:rPr>
              <a:t>gilt. Falls dies der Fall ist, ersetze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dirty="0">
                <a:ea typeface="ＭＳ Ｐゴシック" charset="-128"/>
              </a:rPr>
              <a:t> durch (</a:t>
            </a: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ea typeface="ＭＳ Ｐゴシック" charset="-128"/>
              </a:rPr>
              <a:t>- A)</a:t>
            </a:r>
            <a:r>
              <a:rPr lang="de-DE" altLang="x-none" dirty="0">
                <a:latin typeface="Symbol" charset="2"/>
                <a:ea typeface="ＭＳ Ｐゴシック" charset="-128"/>
              </a:rPr>
              <a:t>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dirty="0">
                <a:ea typeface="ＭＳ Ｐゴシック" charset="-128"/>
                <a:sym typeface="Wingdings" charset="2"/>
              </a:rPr>
              <a:t>.</a:t>
            </a:r>
          </a:p>
          <a:p>
            <a:pPr marL="342900" indent="-342900">
              <a:buFont typeface="Webdings" charset="2"/>
              <a:buAutoNum type="arabicPeriod"/>
            </a:pPr>
            <a:r>
              <a:rPr lang="de-DE" altLang="x-none" dirty="0">
                <a:ea typeface="ＭＳ Ｐゴシック" charset="-128"/>
              </a:rPr>
              <a:t>Führe für jede (verbliebene) FD die Rechtsreduktion durch, also:</a:t>
            </a:r>
          </a:p>
          <a:p>
            <a:pPr marL="685800" lvl="1" indent="-342900"/>
            <a:r>
              <a:rPr lang="de-DE" altLang="x-none" sz="1500" dirty="0">
                <a:ea typeface="ＭＳ Ｐゴシック" charset="-128"/>
              </a:rPr>
              <a:t>Überprüfe für alle B </a:t>
            </a:r>
            <a:r>
              <a:rPr lang="de-DE" altLang="x-none" sz="1500" dirty="0">
                <a:latin typeface="Arial" charset="0"/>
                <a:ea typeface="ＭＳ Ｐゴシック" charset="-128"/>
                <a:sym typeface="Symbol" charset="2"/>
              </a:rPr>
              <a:t> </a:t>
            </a:r>
            <a:r>
              <a:rPr lang="de-DE" altLang="x-none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1500" dirty="0">
                <a:ea typeface="ＭＳ Ｐゴシック" charset="-128"/>
              </a:rPr>
              <a:t>, ob</a:t>
            </a:r>
          </a:p>
          <a:p>
            <a:pPr marL="971550" lvl="2" indent="-285750"/>
            <a:r>
              <a:rPr lang="de-DE" altLang="x-none" sz="1350" dirty="0">
                <a:ea typeface="ＭＳ Ｐゴシック" charset="-128"/>
              </a:rPr>
              <a:t>B </a:t>
            </a:r>
            <a:r>
              <a:rPr lang="de-DE" altLang="x-none" sz="1350" dirty="0">
                <a:latin typeface="Arial" charset="0"/>
                <a:ea typeface="ＭＳ Ｐゴシック" charset="-128"/>
                <a:sym typeface="Symbol" charset="2"/>
              </a:rPr>
              <a:t></a:t>
            </a:r>
            <a:r>
              <a:rPr lang="de-DE" altLang="x-none" sz="1350" dirty="0">
                <a:ea typeface="ＭＳ Ｐゴシック" charset="-128"/>
              </a:rPr>
              <a:t> </a:t>
            </a:r>
            <a:r>
              <a:rPr lang="de-DE" altLang="x-none" sz="1350" dirty="0" err="1">
                <a:ea typeface="ＭＳ Ｐゴシック" charset="-128"/>
              </a:rPr>
              <a:t>AttrHülle</a:t>
            </a:r>
            <a:r>
              <a:rPr lang="de-DE" altLang="x-none" sz="1350" dirty="0">
                <a:ea typeface="ＭＳ Ｐゴシック" charset="-128"/>
              </a:rPr>
              <a:t>(F – (</a:t>
            </a: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sz="1350" dirty="0">
                <a:ea typeface="ＭＳ Ｐゴシック" charset="-128"/>
              </a:rPr>
              <a:t>) </a:t>
            </a:r>
            <a:r>
              <a:rPr lang="de-DE" altLang="x-none" sz="1350" dirty="0">
                <a:latin typeface="Symbol" charset="2"/>
                <a:ea typeface="ＭＳ Ｐゴシック" charset="-128"/>
                <a:sym typeface="Symbol" charset="2"/>
              </a:rPr>
              <a:t> </a:t>
            </a:r>
            <a:r>
              <a:rPr lang="de-DE" altLang="x-none" sz="1350" dirty="0">
                <a:latin typeface="Arial" charset="0"/>
                <a:ea typeface="ＭＳ Ｐゴシック" charset="-128"/>
              </a:rPr>
              <a:t>(</a:t>
            </a:r>
            <a:r>
              <a:rPr lang="de-DE" altLang="x-none" sz="135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35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350" dirty="0">
                <a:latin typeface="Symbol" charset="2"/>
                <a:ea typeface="ＭＳ Ｐゴシック" charset="-128"/>
              </a:rPr>
              <a:t> (b - B)</a:t>
            </a:r>
            <a:r>
              <a:rPr lang="de-DE" altLang="x-none" sz="1350" dirty="0">
                <a:ea typeface="ＭＳ Ｐゴシック" charset="-128"/>
              </a:rPr>
              <a:t>),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ea typeface="ＭＳ Ｐゴシック" charset="-128"/>
              </a:rPr>
              <a:t> )</a:t>
            </a:r>
          </a:p>
          <a:p>
            <a:pPr marL="971550" lvl="2" indent="-285750">
              <a:buNone/>
            </a:pPr>
            <a:r>
              <a:rPr lang="de-DE" altLang="x-none" dirty="0">
                <a:ea typeface="ＭＳ Ｐゴシック" charset="-128"/>
              </a:rPr>
              <a:t>     gilt. Falls dies der Fall ist, ist B auf der rechten Seite überflüssig und kann eliminiert werden, d.h. ersetze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</a:t>
            </a:r>
            <a:r>
              <a:rPr lang="de-DE" altLang="x-none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dirty="0">
                <a:ea typeface="ＭＳ Ｐゴシック" charset="-128"/>
                <a:sym typeface="Wingdings" charset="2"/>
              </a:rPr>
              <a:t> </a:t>
            </a:r>
            <a:r>
              <a:rPr lang="de-DE" altLang="x-none" dirty="0">
                <a:ea typeface="ＭＳ Ｐゴシック" charset="-128"/>
              </a:rPr>
              <a:t>durch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latin typeface="Symbol" charset="2"/>
                <a:ea typeface="ＭＳ Ｐゴシック" charset="-128"/>
                <a:sym typeface="Wingdings" charset="2"/>
              </a:rPr>
              <a:t> (</a:t>
            </a:r>
            <a:r>
              <a:rPr lang="de-DE" altLang="x-none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dirty="0">
                <a:ea typeface="ＭＳ Ｐゴシック" charset="-128"/>
              </a:rPr>
              <a:t>–B)</a:t>
            </a:r>
            <a:r>
              <a:rPr lang="de-DE" altLang="x-none" dirty="0">
                <a:ea typeface="ＭＳ Ｐゴシック" charset="-128"/>
                <a:sym typeface="Wingdings" charset="2"/>
              </a:rPr>
              <a:t>.</a:t>
            </a:r>
          </a:p>
          <a:p>
            <a:pPr marL="342900" indent="-342900">
              <a:buFont typeface="Webdings" charset="2"/>
              <a:buAutoNum type="arabicPeriod"/>
            </a:pPr>
            <a:r>
              <a:rPr lang="de-DE" altLang="x-none" dirty="0">
                <a:ea typeface="ＭＳ Ｐゴシック" charset="-128"/>
              </a:rPr>
              <a:t>Entferne die FDs der Form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</a:t>
            </a:r>
            <a:r>
              <a:rPr lang="de-DE" altLang="x-none" dirty="0">
                <a:ea typeface="ＭＳ Ｐゴシック" charset="-128"/>
              </a:rPr>
              <a:t>, die im 2. Schritt möglicherweise entstanden sind. </a:t>
            </a:r>
          </a:p>
          <a:p>
            <a:pPr marL="342900" indent="-342900">
              <a:buFont typeface="Webdings" charset="2"/>
              <a:buAutoNum type="arabicPeriod"/>
            </a:pPr>
            <a:r>
              <a:rPr lang="de-DE" altLang="x-none" dirty="0">
                <a:ea typeface="ＭＳ Ｐゴシック" charset="-128"/>
              </a:rPr>
              <a:t>Fasse mittels der Vereinigungsregel FDs der Form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</a:t>
            </a:r>
            <a:r>
              <a:rPr lang="de-DE" altLang="x-none" dirty="0">
                <a:latin typeface="Symbol" charset="2"/>
                <a:ea typeface="ＭＳ Ｐゴシック" charset="-128"/>
              </a:rPr>
              <a:t>b1, ..., a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</a:t>
            </a:r>
            <a:r>
              <a:rPr lang="de-DE" altLang="x-none" dirty="0" err="1">
                <a:latin typeface="Symbol" charset="2"/>
                <a:ea typeface="ＭＳ Ｐゴシック" charset="-128"/>
              </a:rPr>
              <a:t>b</a:t>
            </a:r>
            <a:r>
              <a:rPr lang="de-DE" altLang="x-none" dirty="0" err="1">
                <a:ea typeface="ＭＳ Ｐゴシック" charset="-128"/>
              </a:rPr>
              <a:t>n</a:t>
            </a:r>
            <a:r>
              <a:rPr lang="de-DE" altLang="x-none" dirty="0">
                <a:ea typeface="ＭＳ Ｐゴシック" charset="-128"/>
                <a:sym typeface="Wingdings" charset="2"/>
              </a:rPr>
              <a:t> </a:t>
            </a:r>
            <a:r>
              <a:rPr lang="de-DE" altLang="x-none" dirty="0">
                <a:ea typeface="ＭＳ Ｐゴシック" charset="-128"/>
              </a:rPr>
              <a:t>zusammen, so dass </a:t>
            </a:r>
            <a:r>
              <a:rPr lang="de-DE" altLang="x-none" dirty="0" smtClean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 smtClean="0">
                <a:ea typeface="ＭＳ Ｐゴシック" charset="-128"/>
              </a:rPr>
              <a:t>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(</a:t>
            </a:r>
            <a:r>
              <a:rPr lang="de-DE" altLang="x-none" dirty="0">
                <a:latin typeface="Symbol" charset="2"/>
                <a:ea typeface="ＭＳ Ｐゴシック" charset="-128"/>
              </a:rPr>
              <a:t>b1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sz="1500" dirty="0">
                <a:latin typeface="Symbol" charset="2"/>
                <a:ea typeface="ＭＳ Ｐゴシック" charset="-128"/>
                <a:sym typeface="Symbol" charset="2"/>
              </a:rPr>
              <a:t></a:t>
            </a:r>
            <a:r>
              <a:rPr lang="de-DE" altLang="x-none" dirty="0">
                <a:ea typeface="ＭＳ Ｐゴシック" charset="-128"/>
              </a:rPr>
              <a:t> ... </a:t>
            </a:r>
            <a:r>
              <a:rPr lang="de-DE" altLang="x-none" sz="1500" dirty="0">
                <a:latin typeface="Symbol" charset="2"/>
                <a:ea typeface="ＭＳ Ｐゴシック" charset="-128"/>
                <a:sym typeface="Symbol" charset="2"/>
              </a:rPr>
              <a:t>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 err="1">
                <a:latin typeface="Symbol" charset="2"/>
                <a:ea typeface="ＭＳ Ｐゴシック" charset="-128"/>
              </a:rPr>
              <a:t>b</a:t>
            </a:r>
            <a:r>
              <a:rPr lang="de-DE" altLang="x-none" dirty="0" err="1">
                <a:ea typeface="ＭＳ Ｐゴシック" charset="-128"/>
              </a:rPr>
              <a:t>n</a:t>
            </a:r>
            <a:r>
              <a:rPr lang="de-DE" altLang="x-none" dirty="0">
                <a:ea typeface="ＭＳ Ｐゴシック" charset="-128"/>
              </a:rPr>
              <a:t>) verbleibt.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294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228" y="0"/>
            <a:ext cx="8707772" cy="857250"/>
          </a:xfrm>
        </p:spPr>
        <p:txBody>
          <a:bodyPr/>
          <a:lstStyle/>
          <a:p>
            <a:r>
              <a:rPr lang="de-DE" altLang="x-none" b="1" dirty="0">
                <a:ea typeface="ＭＳ Ｐゴシック" charset="-128"/>
              </a:rPr>
              <a:t>Ziele der relationalen </a:t>
            </a:r>
            <a:r>
              <a:rPr lang="de-DE" altLang="x-none" b="1" dirty="0" smtClean="0">
                <a:ea typeface="ＭＳ Ｐゴシック" charset="-128"/>
              </a:rPr>
              <a:t>Entwurfstheorie</a:t>
            </a:r>
            <a:endParaRPr lang="de-DE" altLang="x-none" b="1" dirty="0">
              <a:ea typeface="ＭＳ Ｐゴシック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228" y="914400"/>
            <a:ext cx="8707772" cy="4229100"/>
          </a:xfrm>
        </p:spPr>
        <p:txBody>
          <a:bodyPr/>
          <a:lstStyle/>
          <a:p>
            <a:r>
              <a:rPr lang="de-DE" altLang="x-none" dirty="0">
                <a:ea typeface="ＭＳ Ｐゴシック" charset="-128"/>
              </a:rPr>
              <a:t>Bewertung der Qualität eines </a:t>
            </a:r>
            <a:r>
              <a:rPr lang="de-DE" altLang="x-none" dirty="0" err="1">
                <a:ea typeface="ＭＳ Ｐゴシック" charset="-128"/>
              </a:rPr>
              <a:t>Relationenschemas</a:t>
            </a:r>
            <a:endParaRPr lang="de-DE" altLang="x-none" dirty="0">
              <a:ea typeface="ＭＳ Ｐゴシック" charset="-128"/>
            </a:endParaRPr>
          </a:p>
          <a:p>
            <a:pPr lvl="1"/>
            <a:r>
              <a:rPr lang="de-DE" altLang="x-none" dirty="0">
                <a:ea typeface="ＭＳ Ｐゴシック" charset="-128"/>
              </a:rPr>
              <a:t>Redundanz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Einhaltung von Konsistenzbedingungen</a:t>
            </a:r>
          </a:p>
          <a:p>
            <a:pPr lvl="2"/>
            <a:r>
              <a:rPr lang="de-DE" altLang="x-none" dirty="0">
                <a:ea typeface="ＭＳ Ｐゴシック" charset="-128"/>
              </a:rPr>
              <a:t>Funktionaler </a:t>
            </a:r>
            <a:r>
              <a:rPr lang="de-DE" altLang="x-none" dirty="0" smtClean="0">
                <a:ea typeface="ＭＳ Ｐゴシック" charset="-128"/>
              </a:rPr>
              <a:t>Abhängigkeiten</a:t>
            </a:r>
          </a:p>
          <a:p>
            <a:pPr lvl="2"/>
            <a:endParaRPr lang="de-DE" altLang="x-none" dirty="0">
              <a:ea typeface="ＭＳ Ｐゴシック" charset="-128"/>
            </a:endParaRPr>
          </a:p>
          <a:p>
            <a:r>
              <a:rPr lang="de-DE" altLang="x-none" dirty="0">
                <a:ea typeface="ＭＳ Ｐゴシック" charset="-128"/>
              </a:rPr>
              <a:t>Normalformen als </a:t>
            </a:r>
            <a:r>
              <a:rPr lang="de-DE" altLang="x-none" dirty="0" smtClean="0">
                <a:ea typeface="ＭＳ Ｐゴシック" charset="-128"/>
              </a:rPr>
              <a:t>Gütekriterium</a:t>
            </a:r>
          </a:p>
          <a:p>
            <a:endParaRPr lang="de-DE" altLang="x-none" dirty="0">
              <a:ea typeface="ＭＳ Ｐゴシック" charset="-128"/>
            </a:endParaRPr>
          </a:p>
          <a:p>
            <a:r>
              <a:rPr lang="de-DE" altLang="x-none" dirty="0">
                <a:ea typeface="ＭＳ Ｐゴシック" charset="-128"/>
              </a:rPr>
              <a:t>Ggfls. Verbesserung eines </a:t>
            </a:r>
            <a:r>
              <a:rPr lang="de-DE" altLang="x-none" dirty="0" err="1">
                <a:ea typeface="ＭＳ Ｐゴシック" charset="-128"/>
              </a:rPr>
              <a:t>Relationenschemas</a:t>
            </a:r>
            <a:endParaRPr lang="de-DE" altLang="x-none" dirty="0">
              <a:ea typeface="ＭＳ Ｐゴシック" charset="-128"/>
            </a:endParaRPr>
          </a:p>
          <a:p>
            <a:pPr lvl="1"/>
            <a:r>
              <a:rPr lang="de-DE" altLang="x-none" dirty="0">
                <a:ea typeface="ＭＳ Ｐゴシック" charset="-128"/>
              </a:rPr>
              <a:t>Durch den Synthesealgorithmus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Durch Dekomposition</a:t>
            </a:r>
          </a:p>
          <a:p>
            <a:pPr lvl="1">
              <a:buFont typeface="Webdings" charset="2"/>
              <a:buNone/>
            </a:pPr>
            <a:r>
              <a:rPr lang="de-DE" altLang="x-none" dirty="0">
                <a:ea typeface="ＭＳ Ｐゴシック" charset="-128"/>
              </a:rPr>
              <a:t>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964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„Schlechte</a:t>
            </a:r>
            <a:r>
              <a:rPr lang="ja-JP" altLang="de-DE">
                <a:ea typeface="ＭＳ Ｐゴシック" charset="-128"/>
              </a:rPr>
              <a:t>“</a:t>
            </a:r>
            <a:r>
              <a:rPr lang="de-DE" altLang="ja-JP">
                <a:ea typeface="ＭＳ Ｐゴシック" charset="-128"/>
              </a:rPr>
              <a:t> Relationenschemata</a:t>
            </a:r>
            <a:endParaRPr lang="de-DE" altLang="x-none">
              <a:ea typeface="ＭＳ Ｐゴシック" charset="-128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381375"/>
            <a:ext cx="6858000" cy="1762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Update-Anomalien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Sokrates zieht um, von Raum 226 in R. 338. Was passiert?</a:t>
            </a: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Einfüge-Anomalien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Neue/r Prof ohne Vorlesungen?</a:t>
            </a: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Löschanomalien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Letzte Vorlesung einer/s Profs wird gelöscht? Was passiert?</a:t>
            </a:r>
          </a:p>
        </p:txBody>
      </p:sp>
      <p:graphicFrame>
        <p:nvGraphicFramePr>
          <p:cNvPr id="28773" name="Group 101"/>
          <p:cNvGraphicFramePr>
            <a:graphicFrameLocks noGrp="1"/>
          </p:cNvGraphicFramePr>
          <p:nvPr/>
        </p:nvGraphicFramePr>
        <p:xfrm>
          <a:off x="1277541" y="1047750"/>
          <a:ext cx="6588920" cy="2235826"/>
        </p:xfrm>
        <a:graphic>
          <a:graphicData uri="http://schemas.openxmlformats.org/drawingml/2006/table">
            <a:tbl>
              <a:tblPr/>
              <a:tblGrid>
                <a:gridCol w="977503"/>
                <a:gridCol w="934641"/>
                <a:gridCol w="679847"/>
                <a:gridCol w="648891"/>
                <a:gridCol w="701278"/>
                <a:gridCol w="2052638"/>
                <a:gridCol w="594122"/>
              </a:tblGrid>
              <a:tr h="315516">
                <a:tc gridSpan="7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ProfVorl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PersNr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Name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Rang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Raum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VorlNr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Titel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SWS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2125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Sokrates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226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5041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Ethik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2125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Sokrates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226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5049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Mäeutik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2125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Sokrates 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226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4052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Logik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2132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Popper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C3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52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5259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Der Wiener Kreis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2137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Kant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4630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Die 3 Kritiken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903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Zerlegung (Dekomposition) von Relationen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de-DE" altLang="x-none">
                <a:ea typeface="ＭＳ Ｐゴシック" charset="-128"/>
              </a:rPr>
              <a:t>Es gibt zwei Korrektheitskriterien für die Zerlegung von Relationenschemata:</a:t>
            </a:r>
          </a:p>
          <a:p>
            <a:pPr marL="342900" indent="-342900"/>
            <a:endParaRPr lang="de-DE" altLang="x-none">
              <a:ea typeface="ＭＳ Ｐゴシック" charset="-128"/>
            </a:endParaRP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>
                <a:ea typeface="ＭＳ Ｐゴシック" charset="-128"/>
              </a:rPr>
              <a:t>Verlustlosigkeit</a:t>
            </a:r>
          </a:p>
          <a:p>
            <a:pPr marL="971550" lvl="2" indent="-285750"/>
            <a:r>
              <a:rPr lang="de-DE" altLang="x-none">
                <a:ea typeface="ＭＳ Ｐゴシック" charset="-128"/>
              </a:rPr>
              <a:t>Die in der ursprünglichen Relationenausprägung </a:t>
            </a:r>
            <a:r>
              <a:rPr lang="de-DE" altLang="x-none" i="1"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 des Schemas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 enthaltenen Informationen müssen aus den Ausprägungen </a:t>
            </a:r>
            <a:r>
              <a:rPr lang="de-DE" altLang="x-none" i="1"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1, ..., </a:t>
            </a:r>
            <a:r>
              <a:rPr lang="de-DE" altLang="x-none" i="1"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n der neuen Relationenschemata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1, ..,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n rekonstruierbar sein.</a:t>
            </a:r>
          </a:p>
          <a:p>
            <a:pPr marL="685800" lvl="1" indent="-342900">
              <a:buFont typeface="Webdings" charset="2"/>
              <a:buAutoNum type="arabicPeriod"/>
            </a:pPr>
            <a:endParaRPr lang="de-DE" altLang="x-none">
              <a:ea typeface="ＭＳ Ｐゴシック" charset="-128"/>
            </a:endParaRP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>
                <a:ea typeface="ＭＳ Ｐゴシック" charset="-128"/>
              </a:rPr>
              <a:t>Abhängigkeitserhaltung</a:t>
            </a:r>
          </a:p>
          <a:p>
            <a:pPr marL="971550" lvl="2" indent="-285750"/>
            <a:r>
              <a:rPr lang="de-DE" altLang="x-none">
                <a:ea typeface="ＭＳ Ｐゴシック" charset="-128"/>
              </a:rPr>
              <a:t>Die für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 geltenden funktionalen Anhängigkeiten müssen auf die Schemata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1, ...,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ea typeface="ＭＳ Ｐゴシック" charset="-128"/>
              </a:rPr>
              <a:t>n übertragbar sein.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875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 smtClean="0">
                <a:ea typeface="ＭＳ Ｐゴシック" charset="-128"/>
              </a:rPr>
              <a:t>Kriterien für die Verlustlosigkeit einer Zerlegung</a:t>
            </a:r>
            <a:endParaRPr lang="de-DE" altLang="x-none" sz="2400">
              <a:ea typeface="ＭＳ Ｐゴシック" charset="-128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648" y="635588"/>
            <a:ext cx="7869020" cy="33313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 =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1 </a:t>
            </a:r>
            <a:r>
              <a:rPr lang="de-DE" altLang="x-none" sz="2000" dirty="0" smtClean="0">
                <a:latin typeface="Symbol" charset="2"/>
                <a:ea typeface="ＭＳ Ｐゴシック" charset="-128"/>
                <a:sym typeface="Symbol" charset="2"/>
              </a:rPr>
              <a:t></a:t>
            </a:r>
            <a:r>
              <a:rPr lang="de-DE" altLang="x-none" sz="2000" dirty="0" smtClean="0">
                <a:ea typeface="ＭＳ Ｐゴシック" charset="-128"/>
              </a:rPr>
              <a:t>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2</a:t>
            </a:r>
          </a:p>
          <a:p>
            <a:pPr lvl="2">
              <a:lnSpc>
                <a:spcPct val="80000"/>
              </a:lnSpc>
            </a:pPr>
            <a:r>
              <a:rPr lang="de-DE" altLang="x-none" sz="1800" dirty="0" smtClean="0">
                <a:ea typeface="ＭＳ Ｐゴシック" charset="-128"/>
              </a:rPr>
              <a:t>R1 := </a:t>
            </a:r>
            <a:r>
              <a:rPr lang="el-GR" altLang="x-none" sz="1800" dirty="0" smtClean="0">
                <a:ea typeface="ＭＳ Ｐゴシック" charset="-128"/>
              </a:rPr>
              <a:t>Π</a:t>
            </a:r>
            <a:r>
              <a:rPr lang="de-DE" altLang="x-none" sz="1800" baseline="-25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baseline="-25000" dirty="0" smtClean="0">
                <a:ea typeface="ＭＳ Ｐゴシック" charset="-128"/>
              </a:rPr>
              <a:t>1</a:t>
            </a:r>
            <a:r>
              <a:rPr lang="de-DE" altLang="x-none" sz="1800" dirty="0" smtClean="0">
                <a:ea typeface="ＭＳ Ｐゴシック" charset="-128"/>
              </a:rPr>
              <a:t> (R)</a:t>
            </a:r>
          </a:p>
          <a:p>
            <a:pPr lvl="2">
              <a:lnSpc>
                <a:spcPct val="80000"/>
              </a:lnSpc>
            </a:pPr>
            <a:r>
              <a:rPr lang="de-DE" altLang="x-none" sz="1800" dirty="0" smtClean="0">
                <a:ea typeface="ＭＳ Ｐゴシック" charset="-128"/>
              </a:rPr>
              <a:t>R2 := </a:t>
            </a:r>
            <a:r>
              <a:rPr lang="el-GR" altLang="x-none" sz="1800" dirty="0" smtClean="0">
                <a:ea typeface="ＭＳ Ｐゴシック" charset="-128"/>
              </a:rPr>
              <a:t>Π</a:t>
            </a:r>
            <a:r>
              <a:rPr lang="de-DE" altLang="x-none" sz="1800" baseline="-25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baseline="-25000" dirty="0" smtClean="0">
                <a:ea typeface="ＭＳ Ｐゴシック" charset="-128"/>
              </a:rPr>
              <a:t>2</a:t>
            </a:r>
            <a:r>
              <a:rPr lang="de-DE" altLang="x-none" sz="1800" dirty="0" smtClean="0">
                <a:ea typeface="ＭＳ Ｐゴシック" charset="-128"/>
              </a:rPr>
              <a:t> (R)</a:t>
            </a:r>
          </a:p>
          <a:p>
            <a:pPr lvl="2">
              <a:lnSpc>
                <a:spcPct val="80000"/>
              </a:lnSpc>
            </a:pPr>
            <a:endParaRPr lang="de-DE" altLang="x-none" sz="1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2000" dirty="0" smtClean="0">
                <a:ea typeface="ＭＳ Ｐゴシック" charset="-128"/>
              </a:rPr>
              <a:t>Die Zerlegung von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 in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1 und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2 ist verlustlos, falls für jede mögliche (gültige) Ausprägung R von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 gilt: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 smtClean="0">
                <a:ea typeface="ＭＳ Ｐゴシック" charset="-128"/>
              </a:rPr>
              <a:t>R </a:t>
            </a:r>
            <a:r>
              <a:rPr lang="de-DE" altLang="x-none" sz="2000" dirty="0">
                <a:ea typeface="ＭＳ Ｐゴシック" charset="-128"/>
              </a:rPr>
              <a:t>= R1 ⋈ R2</a:t>
            </a:r>
            <a:endParaRPr lang="de-DE" altLang="x-none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de-DE" altLang="x-none" sz="20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2000" dirty="0" smtClean="0">
                <a:ea typeface="ＭＳ Ｐゴシック" charset="-128"/>
              </a:rPr>
              <a:t>Hinreichende Bedingung für die Verlustlosigkeit einer Zerlegung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 smtClean="0">
                <a:ea typeface="ＭＳ Ｐゴシック" charset="-128"/>
              </a:rPr>
              <a:t>(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1 </a:t>
            </a:r>
            <a:r>
              <a:rPr lang="de-DE" altLang="x-none" sz="2000" dirty="0" smtClean="0">
                <a:latin typeface="Symbol" charset="2"/>
                <a:ea typeface="ＭＳ Ｐゴシック" charset="-128"/>
                <a:sym typeface="Symbol" charset="2"/>
              </a:rPr>
              <a:t></a:t>
            </a:r>
            <a:r>
              <a:rPr lang="de-DE" altLang="x-none" sz="2000" dirty="0" smtClean="0">
                <a:ea typeface="ＭＳ Ｐゴシック" charset="-128"/>
              </a:rPr>
              <a:t>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2) </a:t>
            </a:r>
            <a:r>
              <a:rPr lang="de-DE" altLang="x-none" sz="2000" dirty="0" smtClean="0">
                <a:ea typeface="ＭＳ Ｐゴシック" charset="-128"/>
                <a:sym typeface="Wingdings" charset="2"/>
              </a:rPr>
              <a:t>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1 oder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 smtClean="0">
                <a:ea typeface="ＭＳ Ｐゴシック" charset="-128"/>
              </a:rPr>
              <a:t>(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1 </a:t>
            </a:r>
            <a:r>
              <a:rPr lang="de-DE" altLang="x-none" sz="2000" dirty="0" smtClean="0">
                <a:latin typeface="Symbol" charset="2"/>
                <a:ea typeface="ＭＳ Ｐゴシック" charset="-128"/>
                <a:sym typeface="Symbol" charset="2"/>
              </a:rPr>
              <a:t></a:t>
            </a:r>
            <a:r>
              <a:rPr lang="de-DE" altLang="x-none" sz="2000" dirty="0" smtClean="0">
                <a:ea typeface="ＭＳ Ｐゴシック" charset="-128"/>
              </a:rPr>
              <a:t>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2) </a:t>
            </a:r>
            <a:r>
              <a:rPr lang="de-DE" altLang="x-none" sz="2000" dirty="0" smtClean="0">
                <a:ea typeface="ＭＳ Ｐゴシック" charset="-128"/>
                <a:sym typeface="Wingdings" charset="2"/>
              </a:rPr>
              <a:t> </a:t>
            </a:r>
            <a:r>
              <a:rPr lang="de-DE" altLang="x-none" sz="2000" dirty="0" smtClean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smtClean="0">
                <a:ea typeface="ＭＳ Ｐゴシック" charset="-128"/>
              </a:rPr>
              <a:t>2</a:t>
            </a:r>
          </a:p>
          <a:p>
            <a:pPr lvl="2">
              <a:lnSpc>
                <a:spcPct val="80000"/>
              </a:lnSpc>
            </a:pPr>
            <a:endParaRPr lang="de-DE" altLang="x-none" dirty="0">
              <a:ea typeface="ＭＳ Ｐゴシック" charset="-12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24301" y="3594498"/>
            <a:ext cx="3942159" cy="1549003"/>
            <a:chOff x="2336" y="3019"/>
            <a:chExt cx="3311" cy="1301"/>
          </a:xfrm>
        </p:grpSpPr>
        <p:sp>
          <p:nvSpPr>
            <p:cNvPr id="60420" name="AutoShape 6"/>
            <p:cNvSpPr>
              <a:spLocks noChangeArrowheads="1"/>
            </p:cNvSpPr>
            <p:nvPr/>
          </p:nvSpPr>
          <p:spPr bwMode="auto">
            <a:xfrm>
              <a:off x="2336" y="3019"/>
              <a:ext cx="3266" cy="318"/>
            </a:xfrm>
            <a:prstGeom prst="leftRightArrow">
              <a:avLst>
                <a:gd name="adj1" fmla="val 74213"/>
                <a:gd name="adj2" fmla="val 20536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kumimoji="1" lang="de-DE" altLang="x-none" sz="2000">
                  <a:latin typeface="Lucida Handwriting" charset="0"/>
                </a:rPr>
                <a:t>R</a:t>
              </a:r>
            </a:p>
          </p:txBody>
        </p:sp>
        <p:sp>
          <p:nvSpPr>
            <p:cNvPr id="60421" name="Oval 4"/>
            <p:cNvSpPr>
              <a:spLocks noChangeArrowheads="1"/>
            </p:cNvSpPr>
            <p:nvPr/>
          </p:nvSpPr>
          <p:spPr bwMode="auto">
            <a:xfrm>
              <a:off x="2427" y="3594"/>
              <a:ext cx="1905" cy="72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de-DE" altLang="x-none" sz="2000" dirty="0">
                  <a:latin typeface="Lucida Handwriting" charset="0"/>
                </a:rPr>
                <a:t>R</a:t>
              </a:r>
              <a:r>
                <a:rPr kumimoji="1" lang="de-DE" altLang="x-none" sz="2000" dirty="0">
                  <a:latin typeface="Tahoma" charset="0"/>
                </a:rPr>
                <a:t>1</a:t>
              </a:r>
            </a:p>
            <a:p>
              <a:endParaRPr kumimoji="1" lang="de-DE" altLang="x-none" sz="2000" dirty="0">
                <a:latin typeface="Tahoma" charset="0"/>
              </a:endParaRPr>
            </a:p>
            <a:p>
              <a:r>
                <a:rPr kumimoji="1" lang="de-DE" altLang="x-none" sz="2000" dirty="0">
                  <a:latin typeface="Symbol" charset="2"/>
                </a:rPr>
                <a:t>a                  b </a:t>
              </a:r>
            </a:p>
            <a:p>
              <a:r>
                <a:rPr kumimoji="1" lang="de-DE" altLang="x-none" sz="2000" dirty="0">
                  <a:latin typeface="Symbol" charset="2"/>
                </a:rPr>
                <a:t> </a:t>
              </a:r>
            </a:p>
            <a:p>
              <a:r>
                <a:rPr kumimoji="1" lang="de-DE" altLang="x-none" sz="2000" dirty="0">
                  <a:latin typeface="Tahoma" charset="0"/>
                </a:rPr>
                <a:t> </a:t>
              </a:r>
            </a:p>
          </p:txBody>
        </p:sp>
        <p:sp>
          <p:nvSpPr>
            <p:cNvPr id="60422" name="Oval 5"/>
            <p:cNvSpPr>
              <a:spLocks noChangeArrowheads="1"/>
            </p:cNvSpPr>
            <p:nvPr/>
          </p:nvSpPr>
          <p:spPr bwMode="auto">
            <a:xfrm>
              <a:off x="3561" y="3593"/>
              <a:ext cx="2086" cy="727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kumimoji="1" lang="de-DE" altLang="x-none" sz="2000">
                  <a:latin typeface="Lucida Handwriting" charset="0"/>
                </a:rPr>
                <a:t>    R</a:t>
              </a:r>
              <a:r>
                <a:rPr kumimoji="1" lang="de-DE" altLang="x-none" sz="2000">
                  <a:latin typeface="Tahoma" charset="0"/>
                </a:rPr>
                <a:t>2</a:t>
              </a:r>
            </a:p>
            <a:p>
              <a:pPr algn="r"/>
              <a:endParaRPr kumimoji="1" lang="de-DE" altLang="x-none" sz="2000">
                <a:latin typeface="Tahoma" charset="0"/>
              </a:endParaRPr>
            </a:p>
            <a:p>
              <a:pPr algn="r">
                <a:buFont typeface="Symbol" charset="2"/>
                <a:buChar char=" "/>
              </a:pPr>
              <a:r>
                <a:rPr kumimoji="1" lang="de-DE" altLang="x-none" sz="2000">
                  <a:latin typeface="Symbol" charset="2"/>
                </a:rPr>
                <a:t>       g</a:t>
              </a:r>
            </a:p>
            <a:p>
              <a:pPr algn="r">
                <a:buFont typeface="Symbol" charset="2"/>
                <a:buChar char=" "/>
              </a:pPr>
              <a:endParaRPr kumimoji="1" lang="de-DE" altLang="x-none" sz="2000">
                <a:latin typeface="Symbol" charset="2"/>
              </a:endParaRPr>
            </a:p>
            <a:p>
              <a:pPr algn="r">
                <a:buFont typeface="Symbol" charset="2"/>
                <a:buChar char=" "/>
              </a:pPr>
              <a:endParaRPr kumimoji="1" lang="de-DE" altLang="x-none" sz="2000">
                <a:latin typeface="Symbol" charset="2"/>
              </a:endParaRPr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H="1">
              <a:off x="3062" y="3974"/>
              <a:ext cx="63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3969" y="3974"/>
              <a:ext cx="106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2000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2054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Biertrinker-Beispiel</a:t>
            </a:r>
          </a:p>
        </p:txBody>
      </p:sp>
      <p:graphicFrame>
        <p:nvGraphicFramePr>
          <p:cNvPr id="9267" name="Group 51"/>
          <p:cNvGraphicFramePr>
            <a:graphicFrameLocks noGrp="1"/>
          </p:cNvGraphicFramePr>
          <p:nvPr/>
        </p:nvGraphicFramePr>
        <p:xfrm>
          <a:off x="2141935" y="1168004"/>
          <a:ext cx="4536281" cy="2244326"/>
        </p:xfrm>
        <a:graphic>
          <a:graphicData uri="http://schemas.openxmlformats.org/drawingml/2006/table">
            <a:tbl>
              <a:tblPr/>
              <a:tblGrid>
                <a:gridCol w="1350169"/>
                <a:gridCol w="1620440"/>
                <a:gridCol w="1565672"/>
              </a:tblGrid>
              <a:tr h="53935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Biertrinker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01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Kneipe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1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Pils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Innsteg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76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573881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„Verlustige</a:t>
            </a:r>
            <a:r>
              <a:rPr lang="ja-JP" altLang="de-DE">
                <a:ea typeface="ＭＳ Ｐゴシック" charset="-128"/>
              </a:rPr>
              <a:t>“</a:t>
            </a:r>
            <a:r>
              <a:rPr lang="de-DE" altLang="ja-JP">
                <a:ea typeface="ＭＳ Ｐゴシック" charset="-128"/>
              </a:rPr>
              <a:t> Zerlegung</a:t>
            </a:r>
            <a:endParaRPr lang="de-DE" altLang="x-none">
              <a:ea typeface="ＭＳ Ｐゴシック" charset="-128"/>
            </a:endParaRPr>
          </a:p>
        </p:txBody>
      </p:sp>
      <p:graphicFrame>
        <p:nvGraphicFramePr>
          <p:cNvPr id="10269" name="Group 29"/>
          <p:cNvGraphicFramePr>
            <a:graphicFrameLocks noGrp="1"/>
          </p:cNvGraphicFramePr>
          <p:nvPr/>
        </p:nvGraphicFramePr>
        <p:xfrm>
          <a:off x="2519363" y="573882"/>
          <a:ext cx="3780235" cy="1659731"/>
        </p:xfrm>
        <a:graphic>
          <a:graphicData uri="http://schemas.openxmlformats.org/drawingml/2006/table">
            <a:tbl>
              <a:tblPr/>
              <a:tblGrid>
                <a:gridCol w="1125141"/>
                <a:gridCol w="1350169"/>
                <a:gridCol w="1304925"/>
              </a:tblGrid>
              <a:tr h="39778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Biertrinker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Kneipe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Pils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Innsteg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95" name="Group 55"/>
          <p:cNvGraphicFramePr>
            <a:graphicFrameLocks noGrp="1"/>
          </p:cNvGraphicFramePr>
          <p:nvPr/>
        </p:nvGraphicFramePr>
        <p:xfrm>
          <a:off x="1277541" y="3165873"/>
          <a:ext cx="2475309" cy="1659731"/>
        </p:xfrm>
        <a:graphic>
          <a:graphicData uri="http://schemas.openxmlformats.org/drawingml/2006/table">
            <a:tbl>
              <a:tblPr/>
              <a:tblGrid>
                <a:gridCol w="1125140"/>
                <a:gridCol w="1350169"/>
              </a:tblGrid>
              <a:tr h="39778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Besucht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Kneipe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Innsteg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21" name="Group 81"/>
          <p:cNvGraphicFramePr>
            <a:graphicFrameLocks noGrp="1"/>
          </p:cNvGraphicFramePr>
          <p:nvPr/>
        </p:nvGraphicFramePr>
        <p:xfrm>
          <a:off x="4950619" y="3112294"/>
          <a:ext cx="2655094" cy="1659731"/>
        </p:xfrm>
        <a:graphic>
          <a:graphicData uri="http://schemas.openxmlformats.org/drawingml/2006/table">
            <a:tbl>
              <a:tblPr/>
              <a:tblGrid>
                <a:gridCol w="1350169"/>
                <a:gridCol w="1304925"/>
              </a:tblGrid>
              <a:tr h="39778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Trinkt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Pils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4576" name="AutoShape 82"/>
          <p:cNvCxnSpPr>
            <a:cxnSpLocks noChangeShapeType="1"/>
          </p:cNvCxnSpPr>
          <p:nvPr/>
        </p:nvCxnSpPr>
        <p:spPr bwMode="auto">
          <a:xfrm flipH="1">
            <a:off x="2627710" y="2227660"/>
            <a:ext cx="1691878" cy="93821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7" name="AutoShape 84"/>
          <p:cNvCxnSpPr>
            <a:cxnSpLocks noChangeShapeType="1"/>
          </p:cNvCxnSpPr>
          <p:nvPr/>
        </p:nvCxnSpPr>
        <p:spPr bwMode="auto">
          <a:xfrm>
            <a:off x="4301728" y="2247900"/>
            <a:ext cx="1976438" cy="864394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78" name="Text Box 85"/>
          <p:cNvSpPr txBox="1">
            <a:spLocks noChangeArrowheads="1"/>
          </p:cNvSpPr>
          <p:nvPr/>
        </p:nvSpPr>
        <p:spPr bwMode="auto">
          <a:xfrm>
            <a:off x="5253037" y="2301479"/>
            <a:ext cx="1104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Gast, Bier</a:t>
            </a:r>
          </a:p>
        </p:txBody>
      </p:sp>
      <p:sp>
        <p:nvSpPr>
          <p:cNvPr id="64579" name="Text Box 86"/>
          <p:cNvSpPr txBox="1">
            <a:spLocks noChangeArrowheads="1"/>
          </p:cNvSpPr>
          <p:nvPr/>
        </p:nvSpPr>
        <p:spPr bwMode="auto">
          <a:xfrm>
            <a:off x="2095501" y="2356248"/>
            <a:ext cx="1308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Kneipe, Gast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715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34" name="Group 70"/>
          <p:cNvGraphicFramePr>
            <a:graphicFrameLocks noGrp="1"/>
          </p:cNvGraphicFramePr>
          <p:nvPr/>
        </p:nvGraphicFramePr>
        <p:xfrm>
          <a:off x="2519363" y="0"/>
          <a:ext cx="3780235" cy="1514477"/>
        </p:xfrm>
        <a:graphic>
          <a:graphicData uri="http://schemas.openxmlformats.org/drawingml/2006/table">
            <a:tbl>
              <a:tblPr/>
              <a:tblGrid>
                <a:gridCol w="1125141"/>
                <a:gridCol w="1350169"/>
                <a:gridCol w="1304925"/>
              </a:tblGrid>
              <a:tr h="37623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Biertrinker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19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Kneipe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Pils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0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0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Innsteg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63" name="Group 99"/>
          <p:cNvGraphicFramePr>
            <a:graphicFrameLocks noGrp="1"/>
          </p:cNvGraphicFramePr>
          <p:nvPr/>
        </p:nvGraphicFramePr>
        <p:xfrm>
          <a:off x="1143000" y="1600201"/>
          <a:ext cx="2376487" cy="1413273"/>
        </p:xfrm>
        <a:graphic>
          <a:graphicData uri="http://schemas.openxmlformats.org/drawingml/2006/table">
            <a:tbl>
              <a:tblPr/>
              <a:tblGrid>
                <a:gridCol w="1079897"/>
                <a:gridCol w="1296590"/>
              </a:tblGrid>
              <a:tr h="31558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Besucht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Kneipe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Kowalski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Innsteg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99" name="Group 135"/>
          <p:cNvGraphicFramePr>
            <a:graphicFrameLocks noGrp="1"/>
          </p:cNvGraphicFramePr>
          <p:nvPr/>
        </p:nvGraphicFramePr>
        <p:xfrm>
          <a:off x="5057775" y="1600201"/>
          <a:ext cx="2439591" cy="1413273"/>
        </p:xfrm>
        <a:graphic>
          <a:graphicData uri="http://schemas.openxmlformats.org/drawingml/2006/table">
            <a:tbl>
              <a:tblPr/>
              <a:tblGrid>
                <a:gridCol w="1240631"/>
                <a:gridCol w="1198960"/>
              </a:tblGrid>
              <a:tr h="31558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Trinkt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Gast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Bier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Pils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Eickler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Kemper</a:t>
                      </a:r>
                    </a:p>
                  </a:txBody>
                  <a:tcPr marL="68580" marR="68580" marT="34303" marB="343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Hefeweizen</a:t>
                      </a:r>
                    </a:p>
                  </a:txBody>
                  <a:tcPr marL="68580" marR="6858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329" name="AutoShape 65"/>
          <p:cNvCxnSpPr>
            <a:cxnSpLocks noChangeShapeType="1"/>
          </p:cNvCxnSpPr>
          <p:nvPr/>
        </p:nvCxnSpPr>
        <p:spPr bwMode="auto">
          <a:xfrm flipH="1">
            <a:off x="3519488" y="1514475"/>
            <a:ext cx="800100" cy="810816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30" name="AutoShape 66"/>
          <p:cNvCxnSpPr>
            <a:cxnSpLocks noChangeShapeType="1"/>
          </p:cNvCxnSpPr>
          <p:nvPr/>
        </p:nvCxnSpPr>
        <p:spPr bwMode="auto">
          <a:xfrm>
            <a:off x="4319587" y="1514475"/>
            <a:ext cx="738188" cy="810816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4113454" y="1721974"/>
            <a:ext cx="593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....</a:t>
            </a:r>
          </a:p>
        </p:txBody>
      </p:sp>
      <p:graphicFrame>
        <p:nvGraphicFramePr>
          <p:cNvPr id="11389" name="Group 125"/>
          <p:cNvGraphicFramePr>
            <a:graphicFrameLocks noGrp="1"/>
          </p:cNvGraphicFramePr>
          <p:nvPr/>
        </p:nvGraphicFramePr>
        <p:xfrm>
          <a:off x="2627710" y="3183731"/>
          <a:ext cx="3780234" cy="1962938"/>
        </p:xfrm>
        <a:graphic>
          <a:graphicData uri="http://schemas.openxmlformats.org/drawingml/2006/table">
            <a:tbl>
              <a:tblPr/>
              <a:tblGrid>
                <a:gridCol w="1125140"/>
                <a:gridCol w="1350169"/>
                <a:gridCol w="1304925"/>
              </a:tblGrid>
              <a:tr h="315516">
                <a:tc gridSpan="3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Besucht</a:t>
                      </a: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</a:t>
                      </a: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oinFont" charset="0"/>
                          <a:ea typeface="ＭＳ Ｐゴシック" charset="-128"/>
                        </a:rPr>
                        <a:t>A </a:t>
                      </a: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Trinkt</a:t>
                      </a:r>
                      <a:endParaRPr kumimoji="1" lang="de-DE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38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Kneipe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Gast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Bier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38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Kowalski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Kemper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Pils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Kowalski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Kemper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Hefeweizen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38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Kowalski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Eickler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Hefeweizen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03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Innsteg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Kemper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Pils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03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Innsteg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Kemper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Hefeweizen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392" name="AutoShape 128"/>
          <p:cNvCxnSpPr>
            <a:cxnSpLocks noChangeShapeType="1"/>
          </p:cNvCxnSpPr>
          <p:nvPr/>
        </p:nvCxnSpPr>
        <p:spPr bwMode="auto">
          <a:xfrm>
            <a:off x="3519488" y="2325292"/>
            <a:ext cx="998935" cy="858440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93" name="AutoShape 129"/>
          <p:cNvCxnSpPr>
            <a:cxnSpLocks noChangeShapeType="1"/>
          </p:cNvCxnSpPr>
          <p:nvPr/>
        </p:nvCxnSpPr>
        <p:spPr bwMode="auto">
          <a:xfrm flipH="1">
            <a:off x="4518423" y="2325292"/>
            <a:ext cx="539353" cy="858440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96" name="Text Box 132"/>
          <p:cNvSpPr txBox="1">
            <a:spLocks noChangeArrowheads="1"/>
          </p:cNvSpPr>
          <p:nvPr/>
        </p:nvSpPr>
        <p:spPr bwMode="auto">
          <a:xfrm>
            <a:off x="7605712" y="2189560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Times New Roman" charset="0"/>
              </a:rPr>
              <a:t>≠</a:t>
            </a:r>
          </a:p>
        </p:txBody>
      </p:sp>
      <p:cxnSp>
        <p:nvCxnSpPr>
          <p:cNvPr id="11397" name="AutoShape 133"/>
          <p:cNvCxnSpPr>
            <a:cxnSpLocks noChangeShapeType="1"/>
            <a:endCxn id="11396" idx="2"/>
          </p:cNvCxnSpPr>
          <p:nvPr/>
        </p:nvCxnSpPr>
        <p:spPr bwMode="auto">
          <a:xfrm rot="5400000" flipH="1" flipV="1">
            <a:off x="6192430" y="2866738"/>
            <a:ext cx="1805286" cy="137426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98" name="AutoShape 134"/>
          <p:cNvCxnSpPr>
            <a:cxnSpLocks noChangeShapeType="1"/>
            <a:endCxn id="11396" idx="0"/>
          </p:cNvCxnSpPr>
          <p:nvPr/>
        </p:nvCxnSpPr>
        <p:spPr bwMode="auto">
          <a:xfrm>
            <a:off x="6299597" y="826294"/>
            <a:ext cx="1482606" cy="1363266"/>
          </a:xfrm>
          <a:prstGeom prst="bentConnector2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25</a:t>
            </a:fld>
            <a:endParaRPr lang="en-US" altLang="x-none"/>
          </a:p>
        </p:txBody>
      </p:sp>
      <p:sp>
        <p:nvSpPr>
          <p:cNvPr id="3" name="Rechteck 2"/>
          <p:cNvSpPr/>
          <p:nvPr/>
        </p:nvSpPr>
        <p:spPr>
          <a:xfrm>
            <a:off x="4268115" y="249123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⋈</a:t>
            </a:r>
          </a:p>
        </p:txBody>
      </p:sp>
    </p:spTree>
    <p:extLst>
      <p:ext uri="{BB962C8B-B14F-4D97-AF65-F5344CB8AC3E}">
        <p14:creationId xmlns:p14="http://schemas.microsoft.com/office/powerpoint/2010/main" val="1957675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2" grpId="0"/>
      <p:bldP spid="113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Erläuterung des Biertrinker-Beispiels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Unser Biertrinker-Beispiel war eine „verlustige</a:t>
            </a:r>
            <a:r>
              <a:rPr lang="ja-JP" altLang="de-DE">
                <a:ea typeface="ＭＳ Ｐゴシック" charset="-128"/>
              </a:rPr>
              <a:t>“</a:t>
            </a:r>
            <a:r>
              <a:rPr lang="de-DE" altLang="ja-JP">
                <a:ea typeface="ＭＳ Ｐゴシック" charset="-128"/>
              </a:rPr>
              <a:t> Zerlegung und dementsprechend war die hinreichende Bedingung verletzt. Es gilt nämlich nur die eine nicht-triviale funktionale Abhängigkeit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{Kneipe,Gast}</a:t>
            </a:r>
            <a:r>
              <a:rPr lang="de-DE" altLang="x-none">
                <a:ea typeface="ＭＳ Ｐゴシック" charset="-128"/>
                <a:sym typeface="Wingdings" charset="2"/>
              </a:rPr>
              <a:t>{Bier}</a:t>
            </a:r>
          </a:p>
          <a:p>
            <a:pPr lvl="1">
              <a:lnSpc>
                <a:spcPct val="80000"/>
              </a:lnSpc>
              <a:buFont typeface="Webdings" charset="2"/>
              <a:buNone/>
            </a:pPr>
            <a:endParaRPr lang="de-DE" altLang="x-none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Wohingegen keine der zwei möglichen, die Verlustlosigkeit garantierenden FDs gelten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{Gast}</a:t>
            </a:r>
            <a:r>
              <a:rPr lang="de-DE" altLang="x-none">
                <a:ea typeface="ＭＳ Ｐゴシック" charset="-128"/>
                <a:sym typeface="Wingdings" charset="2"/>
              </a:rPr>
              <a:t>{Bier}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{Gast}</a:t>
            </a:r>
            <a:r>
              <a:rPr lang="de-DE" altLang="x-none">
                <a:ea typeface="ＭＳ Ｐゴシック" charset="-128"/>
                <a:sym typeface="Wingdings" charset="2"/>
              </a:rPr>
              <a:t>{Kneipe}</a:t>
            </a:r>
            <a:endParaRPr lang="de-DE" altLang="x-none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de-DE" altLang="x-none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Das liegt daran, dass die Leute (insbes. Kemper) in unterschiedlichen Kneipen unterschiedliches Bier trinken. In derselben Kneipe aber immer das gleiche Bier </a:t>
            </a:r>
          </a:p>
          <a:p>
            <a:pPr lvl="2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(damit sich die KellnerInnen darauf einstellen können?)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151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573881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Verlustfreie Zerlegung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2519363" y="573882"/>
          <a:ext cx="3780235" cy="1659731"/>
        </p:xfrm>
        <a:graphic>
          <a:graphicData uri="http://schemas.openxmlformats.org/drawingml/2006/table">
            <a:tbl>
              <a:tblPr/>
              <a:tblGrid>
                <a:gridCol w="1125141"/>
                <a:gridCol w="1350169"/>
                <a:gridCol w="1304925"/>
              </a:tblGrid>
              <a:tr h="39778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Eltern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Mutter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Kind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Else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Maria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Theo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Heinz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Cleo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1277541" y="3165873"/>
          <a:ext cx="2475309" cy="1659833"/>
        </p:xfrm>
        <a:graphic>
          <a:graphicData uri="http://schemas.openxmlformats.org/drawingml/2006/table">
            <a:tbl>
              <a:tblPr/>
              <a:tblGrid>
                <a:gridCol w="1125140"/>
                <a:gridCol w="1350169"/>
              </a:tblGrid>
              <a:tr h="39776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Väter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Kind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Else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Heinz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Cleo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34" name="Group 46"/>
          <p:cNvGraphicFramePr>
            <a:graphicFrameLocks noGrp="1"/>
          </p:cNvGraphicFramePr>
          <p:nvPr/>
        </p:nvGraphicFramePr>
        <p:xfrm>
          <a:off x="4950619" y="3112294"/>
          <a:ext cx="2655094" cy="1659833"/>
        </p:xfrm>
        <a:graphic>
          <a:graphicData uri="http://schemas.openxmlformats.org/drawingml/2006/table">
            <a:tbl>
              <a:tblPr/>
              <a:tblGrid>
                <a:gridCol w="1350169"/>
                <a:gridCol w="1304925"/>
              </a:tblGrid>
              <a:tr h="39776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Mütter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Mutter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Kind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Else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Maria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Cleo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0720" name="AutoShape 65"/>
          <p:cNvCxnSpPr>
            <a:cxnSpLocks noChangeShapeType="1"/>
          </p:cNvCxnSpPr>
          <p:nvPr/>
        </p:nvCxnSpPr>
        <p:spPr bwMode="auto">
          <a:xfrm flipH="1">
            <a:off x="2627710" y="2227660"/>
            <a:ext cx="1691878" cy="93821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21" name="AutoShape 66"/>
          <p:cNvCxnSpPr>
            <a:cxnSpLocks noChangeShapeType="1"/>
          </p:cNvCxnSpPr>
          <p:nvPr/>
        </p:nvCxnSpPr>
        <p:spPr bwMode="auto">
          <a:xfrm>
            <a:off x="4301728" y="2247900"/>
            <a:ext cx="1976438" cy="864394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2" name="Text Box 67"/>
          <p:cNvSpPr txBox="1">
            <a:spLocks noChangeArrowheads="1"/>
          </p:cNvSpPr>
          <p:nvPr/>
        </p:nvSpPr>
        <p:spPr bwMode="auto">
          <a:xfrm>
            <a:off x="5182791" y="2301479"/>
            <a:ext cx="1240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Mutter, Kind</a:t>
            </a:r>
          </a:p>
        </p:txBody>
      </p:sp>
      <p:sp>
        <p:nvSpPr>
          <p:cNvPr id="70723" name="Text Box 68"/>
          <p:cNvSpPr txBox="1">
            <a:spLocks noChangeArrowheads="1"/>
          </p:cNvSpPr>
          <p:nvPr/>
        </p:nvSpPr>
        <p:spPr bwMode="auto">
          <a:xfrm>
            <a:off x="2159794" y="2356248"/>
            <a:ext cx="1160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Vater, Kind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712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Erläuterung der verlustfreien Zerlegung der Eltern-Relation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Eltern: {[Vater, Mutter, Kind]}</a:t>
            </a: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Väter: {[Vater, Kind]}</a:t>
            </a: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Mütter: {[Mutter, Kind]}</a:t>
            </a:r>
          </a:p>
          <a:p>
            <a:pPr>
              <a:lnSpc>
                <a:spcPct val="80000"/>
              </a:lnSpc>
            </a:pPr>
            <a:endParaRPr lang="de-DE" altLang="x-none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Verlustlosigkeit ist garantiert</a:t>
            </a: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Es gilt nicht nur eine der hinreichenden FDs, sondern gleich beide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{Kind}</a:t>
            </a:r>
            <a:r>
              <a:rPr lang="de-DE" altLang="x-none">
                <a:ea typeface="ＭＳ Ｐゴシック" charset="-128"/>
                <a:sym typeface="Wingdings" charset="2"/>
              </a:rPr>
              <a:t>{Mutter}</a:t>
            </a:r>
            <a:endParaRPr lang="de-DE" altLang="x-none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{Kind}</a:t>
            </a:r>
            <a:r>
              <a:rPr lang="de-DE" altLang="x-none">
                <a:ea typeface="ＭＳ Ｐゴシック" charset="-128"/>
                <a:sym typeface="Wingdings" charset="2"/>
              </a:rPr>
              <a:t>{Vater}</a:t>
            </a:r>
            <a:endParaRPr lang="de-DE" altLang="x-none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de-DE" altLang="x-none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Also ist {Kind} natürlich auch der Schlüssel der Relation Eltern</a:t>
            </a:r>
          </a:p>
          <a:p>
            <a:pPr lvl="1">
              <a:lnSpc>
                <a:spcPct val="80000"/>
              </a:lnSpc>
            </a:pPr>
            <a:endParaRPr lang="de-DE" altLang="x-none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Die Zerlegung von Eltern ist zwar verlustlos, aber auch ziemlich unnötig, da die Relation in sehr gutem Zustand (~Normalform) ist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830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 dirty="0">
                <a:solidFill>
                  <a:schemeClr val="tx2"/>
                </a:solidFill>
                <a:ea typeface="ＭＳ Ｐゴシック" charset="-128"/>
              </a:rPr>
              <a:t>Abhängigkeitsbewahrung</a:t>
            </a:r>
            <a:br>
              <a:rPr lang="de-DE" altLang="x-none" sz="2400" dirty="0">
                <a:solidFill>
                  <a:schemeClr val="tx2"/>
                </a:solidFill>
                <a:ea typeface="ＭＳ Ｐゴシック" charset="-128"/>
              </a:rPr>
            </a:br>
            <a:endParaRPr lang="de-DE" altLang="x-none" sz="2400" dirty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688" y="428625"/>
            <a:ext cx="7607461" cy="4624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 ist zerlegt in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1, ...,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n</a:t>
            </a:r>
            <a:r>
              <a:rPr lang="de-DE" altLang="x-none" sz="2000" dirty="0">
                <a:ea typeface="ＭＳ Ｐゴシック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F</a:t>
            </a:r>
            <a:r>
              <a:rPr lang="de-DE" altLang="x-none" sz="2000" baseline="-25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 = (F</a:t>
            </a:r>
            <a:r>
              <a:rPr lang="de-DE" altLang="x-none" sz="2000" baseline="-25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baseline="-25000" dirty="0">
                <a:ea typeface="ＭＳ Ｐゴシック" charset="-128"/>
              </a:rPr>
              <a:t>1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 ...  </a:t>
            </a:r>
            <a:r>
              <a:rPr lang="de-DE" altLang="x-none" sz="2000" dirty="0" err="1">
                <a:ea typeface="ＭＳ Ｐゴシック" charset="-128"/>
                <a:sym typeface="Symbol" charset="2"/>
              </a:rPr>
              <a:t>F</a:t>
            </a:r>
            <a:r>
              <a:rPr lang="de-DE" altLang="x-none" sz="2000" baseline="-25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baseline="-25000" dirty="0" err="1">
                <a:ea typeface="ＭＳ Ｐゴシック" charset="-128"/>
              </a:rPr>
              <a:t>n</a:t>
            </a:r>
            <a:r>
              <a:rPr lang="de-DE" altLang="x-none" sz="2000" dirty="0">
                <a:ea typeface="ＭＳ Ｐゴシック" charset="-128"/>
              </a:rPr>
              <a:t>)   </a:t>
            </a:r>
            <a:r>
              <a:rPr lang="de-DE" altLang="x-none" sz="2000" dirty="0" err="1">
                <a:ea typeface="ＭＳ Ｐゴシック" charset="-128"/>
              </a:rPr>
              <a:t>bzw</a:t>
            </a:r>
            <a:r>
              <a:rPr lang="de-DE" altLang="x-none" sz="2000" dirty="0">
                <a:ea typeface="ＭＳ Ｐゴシック" charset="-128"/>
              </a:rPr>
              <a:t>   F</a:t>
            </a:r>
            <a:r>
              <a:rPr lang="de-DE" altLang="x-none" sz="2000" baseline="-25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+ = (F</a:t>
            </a:r>
            <a:r>
              <a:rPr lang="de-DE" altLang="x-none" sz="2000" baseline="-25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baseline="-25000" dirty="0">
                <a:ea typeface="ＭＳ Ｐゴシック" charset="-128"/>
              </a:rPr>
              <a:t>1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 ...  </a:t>
            </a:r>
            <a:r>
              <a:rPr lang="de-DE" altLang="x-none" sz="2000" dirty="0" err="1">
                <a:ea typeface="ＭＳ Ｐゴシック" charset="-128"/>
                <a:sym typeface="Symbol" charset="2"/>
              </a:rPr>
              <a:t>F</a:t>
            </a:r>
            <a:r>
              <a:rPr lang="de-DE" altLang="x-none" sz="2000" baseline="-25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baseline="-25000" dirty="0" err="1">
                <a:ea typeface="ＭＳ Ｐゴシック" charset="-128"/>
              </a:rPr>
              <a:t>n</a:t>
            </a:r>
            <a:r>
              <a:rPr lang="de-DE" altLang="x-none" sz="2000" dirty="0">
                <a:ea typeface="ＭＳ Ｐゴシック" charset="-128"/>
              </a:rPr>
              <a:t>)+</a:t>
            </a:r>
          </a:p>
          <a:p>
            <a:pPr>
              <a:lnSpc>
                <a:spcPct val="80000"/>
              </a:lnSpc>
            </a:pPr>
            <a:endParaRPr lang="de-DE" altLang="x-none" sz="20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Beispiel für Abhängigkeitsverlust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 err="1">
                <a:solidFill>
                  <a:schemeClr val="tx2"/>
                </a:solidFill>
                <a:ea typeface="ＭＳ Ｐゴシック" charset="-128"/>
              </a:rPr>
              <a:t>PLZverzeichnis</a:t>
            </a:r>
            <a:r>
              <a:rPr lang="de-DE" altLang="x-none" sz="2000" dirty="0">
                <a:solidFill>
                  <a:schemeClr val="tx2"/>
                </a:solidFill>
                <a:ea typeface="ＭＳ Ｐゴシック" charset="-128"/>
              </a:rPr>
              <a:t>: {[Straße, Ort, Bland, PLZ</a:t>
            </a:r>
            <a:r>
              <a:rPr lang="de-DE" altLang="x-none" sz="2000" dirty="0" smtClean="0">
                <a:solidFill>
                  <a:schemeClr val="tx2"/>
                </a:solidFill>
                <a:ea typeface="ＭＳ Ｐゴシック" charset="-128"/>
              </a:rPr>
              <a:t>]}</a:t>
            </a:r>
          </a:p>
          <a:p>
            <a:pPr lvl="1">
              <a:lnSpc>
                <a:spcPct val="80000"/>
              </a:lnSpc>
            </a:pPr>
            <a:endParaRPr lang="de-DE" altLang="x-none" sz="20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Annahmen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Orte werden durch ihren Namen (Ort) und das Bundesland (Bland) eindeutig identifiziert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Innerhalb einer Straße ändert sich die Postleitzahl nicht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Postleitzahlengebiete gehen nicht über Ortsgrenzen und Orte nicht über Bundeslandgrenzen </a:t>
            </a:r>
            <a:r>
              <a:rPr lang="de-DE" altLang="x-none" sz="2000" dirty="0" smtClean="0">
                <a:ea typeface="ＭＳ Ｐゴシック" charset="-128"/>
              </a:rPr>
              <a:t>hinweg</a:t>
            </a:r>
          </a:p>
          <a:p>
            <a:pPr lvl="1">
              <a:lnSpc>
                <a:spcPct val="80000"/>
              </a:lnSpc>
            </a:pPr>
            <a:endParaRPr lang="de-DE" altLang="x-none" sz="20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Daraus resultieren die FDs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{PLZ} 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 {Ort, </a:t>
            </a:r>
            <a:r>
              <a:rPr lang="de-DE" altLang="x-none" sz="20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}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{Straße, Ort, 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} 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 {PLZ}</a:t>
            </a:r>
          </a:p>
          <a:p>
            <a:pPr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Betrachte die Zerlegung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Straßen: {[PLZ, Straße]}</a:t>
            </a:r>
          </a:p>
          <a:p>
            <a:pPr lvl="1">
              <a:lnSpc>
                <a:spcPct val="80000"/>
              </a:lnSpc>
            </a:pPr>
            <a:r>
              <a:rPr lang="de-DE" altLang="x-none" sz="2000" dirty="0">
                <a:ea typeface="ＭＳ Ｐゴシック" charset="-128"/>
              </a:rPr>
              <a:t>Orte: {[PLZ, Ort, 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959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497D-83D4-DF49-84F3-711DF566D1EC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038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"/>
            <a:ext cx="6858000" cy="573881"/>
          </a:xfrm>
        </p:spPr>
        <p:txBody>
          <a:bodyPr/>
          <a:lstStyle/>
          <a:p>
            <a:r>
              <a:rPr lang="de-DE" altLang="x-none" sz="2400">
                <a:ea typeface="ＭＳ Ｐゴシック" charset="-128"/>
              </a:rPr>
              <a:t>Zerlegung der Relation PLZverzeichnis</a:t>
            </a:r>
          </a:p>
        </p:txBody>
      </p:sp>
      <p:graphicFrame>
        <p:nvGraphicFramePr>
          <p:cNvPr id="13398" name="Group 86"/>
          <p:cNvGraphicFramePr>
            <a:graphicFrameLocks noGrp="1"/>
          </p:cNvGraphicFramePr>
          <p:nvPr/>
        </p:nvGraphicFramePr>
        <p:xfrm>
          <a:off x="2303860" y="573882"/>
          <a:ext cx="5300664" cy="1659833"/>
        </p:xfrm>
        <a:graphic>
          <a:graphicData uri="http://schemas.openxmlformats.org/drawingml/2006/table">
            <a:tbl>
              <a:tblPr/>
              <a:tblGrid>
                <a:gridCol w="1241822"/>
                <a:gridCol w="1448991"/>
                <a:gridCol w="1575197"/>
                <a:gridCol w="1034654"/>
              </a:tblGrid>
              <a:tr h="397769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PLZverzeichnis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04" name="Group 92"/>
          <p:cNvGraphicFramePr>
            <a:graphicFrameLocks noGrp="1"/>
          </p:cNvGraphicFramePr>
          <p:nvPr/>
        </p:nvGraphicFramePr>
        <p:xfrm>
          <a:off x="1331119" y="2842023"/>
          <a:ext cx="2808685" cy="1659833"/>
        </p:xfrm>
        <a:graphic>
          <a:graphicData uri="http://schemas.openxmlformats.org/drawingml/2006/table">
            <a:tbl>
              <a:tblPr/>
              <a:tblGrid>
                <a:gridCol w="1134666"/>
                <a:gridCol w="1674019"/>
              </a:tblGrid>
              <a:tr h="39776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20" name="Group 108"/>
          <p:cNvGraphicFramePr>
            <a:graphicFrameLocks noGrp="1"/>
          </p:cNvGraphicFramePr>
          <p:nvPr/>
        </p:nvGraphicFramePr>
        <p:xfrm>
          <a:off x="4382691" y="2842023"/>
          <a:ext cx="3618309" cy="1659731"/>
        </p:xfrm>
        <a:graphic>
          <a:graphicData uri="http://schemas.openxmlformats.org/drawingml/2006/table">
            <a:tbl>
              <a:tblPr/>
              <a:tblGrid>
                <a:gridCol w="1350169"/>
                <a:gridCol w="1457325"/>
                <a:gridCol w="810815"/>
              </a:tblGrid>
              <a:tr h="39778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Orte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6874" name="AutoShape 65"/>
          <p:cNvCxnSpPr>
            <a:cxnSpLocks noChangeShapeType="1"/>
          </p:cNvCxnSpPr>
          <p:nvPr/>
        </p:nvCxnSpPr>
        <p:spPr bwMode="auto">
          <a:xfrm flipH="1">
            <a:off x="3194613" y="2227660"/>
            <a:ext cx="1076161" cy="61436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75" name="AutoShape 66"/>
          <p:cNvCxnSpPr>
            <a:cxnSpLocks noChangeShapeType="1"/>
          </p:cNvCxnSpPr>
          <p:nvPr/>
        </p:nvCxnSpPr>
        <p:spPr bwMode="auto">
          <a:xfrm>
            <a:off x="4270773" y="2227660"/>
            <a:ext cx="1921669" cy="61436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76" name="Text Box 67"/>
          <p:cNvSpPr txBox="1">
            <a:spLocks noChangeArrowheads="1"/>
          </p:cNvSpPr>
          <p:nvPr/>
        </p:nvSpPr>
        <p:spPr bwMode="auto">
          <a:xfrm>
            <a:off x="5359279" y="2210886"/>
            <a:ext cx="1539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Stadt,Bland,PLZ</a:t>
            </a:r>
            <a:endParaRPr lang="de-DE" altLang="x-none" sz="1800" baseline="-25000" dirty="0"/>
          </a:p>
        </p:txBody>
      </p:sp>
      <p:sp>
        <p:nvSpPr>
          <p:cNvPr id="76877" name="Text Box 68"/>
          <p:cNvSpPr txBox="1">
            <a:spLocks noChangeArrowheads="1"/>
          </p:cNvSpPr>
          <p:nvPr/>
        </p:nvSpPr>
        <p:spPr bwMode="auto">
          <a:xfrm>
            <a:off x="2139373" y="2255448"/>
            <a:ext cx="12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PLZ,Straße</a:t>
            </a:r>
            <a:endParaRPr lang="de-DE" altLang="x-none" sz="1800" baseline="-25000" dirty="0"/>
          </a:p>
        </p:txBody>
      </p:sp>
      <p:sp>
        <p:nvSpPr>
          <p:cNvPr id="76878" name="Text Box 109"/>
          <p:cNvSpPr txBox="1">
            <a:spLocks noChangeArrowheads="1"/>
          </p:cNvSpPr>
          <p:nvPr/>
        </p:nvSpPr>
        <p:spPr bwMode="auto">
          <a:xfrm>
            <a:off x="1143000" y="4516041"/>
            <a:ext cx="6858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x-none" sz="1800">
                <a:solidFill>
                  <a:srgbClr val="0000FF"/>
                </a:solidFill>
              </a:rPr>
              <a:t>Die FD </a:t>
            </a:r>
            <a:r>
              <a:rPr kumimoji="1" lang="de-DE" altLang="x-none" sz="1800">
                <a:solidFill>
                  <a:srgbClr val="0000FF"/>
                </a:solidFill>
              </a:rPr>
              <a:t>{Straße, Ort, BLand} </a:t>
            </a:r>
            <a:r>
              <a:rPr kumimoji="1" lang="de-DE" altLang="x-none" sz="1800">
                <a:solidFill>
                  <a:srgbClr val="0000FF"/>
                </a:solidFill>
                <a:sym typeface="Wingdings" charset="2"/>
              </a:rPr>
              <a:t> {PLZ} ist im zerlegten Schema nicht mehr enthalten  </a:t>
            </a:r>
            <a:r>
              <a:rPr kumimoji="1" lang="de-DE" altLang="x-none" sz="1800">
                <a:solidFill>
                  <a:schemeClr val="accent1"/>
                </a:solidFill>
                <a:sym typeface="Wingdings" charset="2"/>
              </a:rPr>
              <a:t>Einfügen inkonsistenter Tupel möglich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de-DE" altLang="x-none" sz="1800">
              <a:solidFill>
                <a:schemeClr val="accent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4876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41" y="141685"/>
            <a:ext cx="8044405" cy="573881"/>
          </a:xfrm>
        </p:spPr>
        <p:txBody>
          <a:bodyPr/>
          <a:lstStyle/>
          <a:p>
            <a:r>
              <a:rPr lang="de-DE" altLang="x-none" sz="2400" dirty="0">
                <a:ea typeface="ＭＳ Ｐゴシック" charset="-128"/>
              </a:rPr>
              <a:t>Einfügen zweier Tupel, die die FD </a:t>
            </a:r>
            <a:r>
              <a:rPr lang="de-DE" altLang="x-none" sz="2400" dirty="0" err="1" smtClean="0">
                <a:solidFill>
                  <a:srgbClr val="0000FF"/>
                </a:solidFill>
                <a:ea typeface="ＭＳ Ｐゴシック" charset="-128"/>
              </a:rPr>
              <a:t>Ort,Bland,Straße</a:t>
            </a:r>
            <a:r>
              <a:rPr lang="de-DE" altLang="x-none" sz="2400" dirty="0" err="1">
                <a:solidFill>
                  <a:srgbClr val="0000FF"/>
                </a:solidFill>
                <a:ea typeface="ＭＳ Ｐゴシック" charset="-128"/>
                <a:sym typeface="Wingdings" charset="2"/>
              </a:rPr>
              <a:t>PLZ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 verletzen</a:t>
            </a:r>
            <a:endParaRPr lang="de-DE" altLang="x-none" sz="2400" dirty="0">
              <a:ea typeface="ＭＳ Ｐゴシック" charset="-128"/>
            </a:endParaRP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49744"/>
              </p:ext>
            </p:extLst>
          </p:nvPr>
        </p:nvGraphicFramePr>
        <p:xfrm>
          <a:off x="2303860" y="715566"/>
          <a:ext cx="5300664" cy="1659833"/>
        </p:xfrm>
        <a:graphic>
          <a:graphicData uri="http://schemas.openxmlformats.org/drawingml/2006/table">
            <a:tbl>
              <a:tblPr/>
              <a:tblGrid>
                <a:gridCol w="1241822"/>
                <a:gridCol w="1448991"/>
                <a:gridCol w="1575197"/>
                <a:gridCol w="1034654"/>
              </a:tblGrid>
              <a:tr h="397769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PLZverzeichnis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1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11819"/>
              </p:ext>
            </p:extLst>
          </p:nvPr>
        </p:nvGraphicFramePr>
        <p:xfrm>
          <a:off x="1277541" y="3092053"/>
          <a:ext cx="2808684" cy="1975349"/>
        </p:xfrm>
        <a:graphic>
          <a:graphicData uri="http://schemas.openxmlformats.org/drawingml/2006/table">
            <a:tbl>
              <a:tblPr/>
              <a:tblGrid>
                <a:gridCol w="1134665"/>
                <a:gridCol w="1674019"/>
              </a:tblGrid>
              <a:tr h="39776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Goethestrasse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426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85161"/>
              </p:ext>
            </p:extLst>
          </p:nvPr>
        </p:nvGraphicFramePr>
        <p:xfrm>
          <a:off x="4356497" y="3092053"/>
          <a:ext cx="3618309" cy="1975248"/>
        </p:xfrm>
        <a:graphic>
          <a:graphicData uri="http://schemas.openxmlformats.org/drawingml/2006/table">
            <a:tbl>
              <a:tblPr/>
              <a:tblGrid>
                <a:gridCol w="1350169"/>
                <a:gridCol w="1457325"/>
                <a:gridCol w="810815"/>
              </a:tblGrid>
              <a:tr h="39779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Orte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8929" name="AutoShape 75"/>
          <p:cNvCxnSpPr>
            <a:cxnSpLocks noChangeShapeType="1"/>
          </p:cNvCxnSpPr>
          <p:nvPr/>
        </p:nvCxnSpPr>
        <p:spPr bwMode="auto">
          <a:xfrm flipH="1">
            <a:off x="2682479" y="2369344"/>
            <a:ext cx="1588294" cy="72271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930" name="AutoShape 76"/>
          <p:cNvCxnSpPr>
            <a:cxnSpLocks noChangeShapeType="1"/>
          </p:cNvCxnSpPr>
          <p:nvPr/>
        </p:nvCxnSpPr>
        <p:spPr bwMode="auto">
          <a:xfrm>
            <a:off x="4270772" y="2369344"/>
            <a:ext cx="1895475" cy="72271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931" name="Text Box 77"/>
          <p:cNvSpPr txBox="1">
            <a:spLocks noChangeArrowheads="1"/>
          </p:cNvSpPr>
          <p:nvPr/>
        </p:nvSpPr>
        <p:spPr bwMode="auto">
          <a:xfrm>
            <a:off x="5706666" y="2606279"/>
            <a:ext cx="1539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Stadt,Bland,PLZ</a:t>
            </a:r>
          </a:p>
        </p:txBody>
      </p:sp>
      <p:sp>
        <p:nvSpPr>
          <p:cNvPr id="78932" name="Text Box 78"/>
          <p:cNvSpPr txBox="1">
            <a:spLocks noChangeArrowheads="1"/>
          </p:cNvSpPr>
          <p:nvPr/>
        </p:nvSpPr>
        <p:spPr bwMode="auto">
          <a:xfrm>
            <a:off x="2087166" y="2551510"/>
            <a:ext cx="12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>
                <a:latin typeface="Symbol" charset="2"/>
              </a:rPr>
              <a:t>P</a:t>
            </a:r>
            <a:r>
              <a:rPr lang="de-DE" altLang="x-none" sz="1800" baseline="-25000"/>
              <a:t>PLZ,Straße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774934" y="4781166"/>
            <a:ext cx="2052000" cy="273844"/>
          </a:xfrm>
        </p:spPr>
        <p:txBody>
          <a:bodyPr/>
          <a:lstStyle/>
          <a:p>
            <a:fld id="{25F3B04E-4DA8-674A-88B5-B688514091BF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588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1" name="Group 3"/>
          <p:cNvGraphicFramePr>
            <a:graphicFrameLocks noGrp="1"/>
          </p:cNvGraphicFramePr>
          <p:nvPr/>
        </p:nvGraphicFramePr>
        <p:xfrm>
          <a:off x="2141935" y="789385"/>
          <a:ext cx="5300664" cy="1975349"/>
        </p:xfrm>
        <a:graphic>
          <a:graphicData uri="http://schemas.openxmlformats.org/drawingml/2006/table">
            <a:tbl>
              <a:tblPr/>
              <a:tblGrid>
                <a:gridCol w="1241822"/>
                <a:gridCol w="1448991"/>
                <a:gridCol w="1575197"/>
                <a:gridCol w="1034654"/>
              </a:tblGrid>
              <a:tr h="397769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PLZverzeichnis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125" name="Group 37"/>
          <p:cNvGraphicFramePr>
            <a:graphicFrameLocks noGrp="1"/>
          </p:cNvGraphicFramePr>
          <p:nvPr/>
        </p:nvGraphicFramePr>
        <p:xfrm>
          <a:off x="1277541" y="3165872"/>
          <a:ext cx="2808684" cy="1975349"/>
        </p:xfrm>
        <a:graphic>
          <a:graphicData uri="http://schemas.openxmlformats.org/drawingml/2006/table">
            <a:tbl>
              <a:tblPr/>
              <a:tblGrid>
                <a:gridCol w="1134665"/>
                <a:gridCol w="1674019"/>
              </a:tblGrid>
              <a:tr h="39776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Goethestrasse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147" name="Group 59"/>
          <p:cNvGraphicFramePr>
            <a:graphicFrameLocks noGrp="1"/>
          </p:cNvGraphicFramePr>
          <p:nvPr/>
        </p:nvGraphicFramePr>
        <p:xfrm>
          <a:off x="4356497" y="3165872"/>
          <a:ext cx="3618309" cy="1975248"/>
        </p:xfrm>
        <a:graphic>
          <a:graphicData uri="http://schemas.openxmlformats.org/drawingml/2006/table">
            <a:tbl>
              <a:tblPr/>
              <a:tblGrid>
                <a:gridCol w="1350169"/>
                <a:gridCol w="1457325"/>
                <a:gridCol w="810815"/>
              </a:tblGrid>
              <a:tr h="39779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Orte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0982" name="AutoShape 87"/>
          <p:cNvCxnSpPr>
            <a:cxnSpLocks noChangeShapeType="1"/>
          </p:cNvCxnSpPr>
          <p:nvPr/>
        </p:nvCxnSpPr>
        <p:spPr bwMode="auto">
          <a:xfrm flipH="1">
            <a:off x="2682479" y="2757488"/>
            <a:ext cx="2150269" cy="40838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3" name="AutoShape 88"/>
          <p:cNvCxnSpPr>
            <a:cxnSpLocks noChangeShapeType="1"/>
          </p:cNvCxnSpPr>
          <p:nvPr/>
        </p:nvCxnSpPr>
        <p:spPr bwMode="auto">
          <a:xfrm flipH="1" flipV="1">
            <a:off x="4832747" y="2757488"/>
            <a:ext cx="1333500" cy="40838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9177" name="Object 89"/>
          <p:cNvGraphicFramePr>
            <a:graphicFrameLocks noChangeAspect="1"/>
          </p:cNvGraphicFramePr>
          <p:nvPr/>
        </p:nvGraphicFramePr>
        <p:xfrm>
          <a:off x="7314010" y="1924050"/>
          <a:ext cx="68699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Clip" r:id="rId4" imgW="2439988" imgH="4413250" progId="MS_ClipArt_Gallery.2">
                  <p:embed/>
                </p:oleObj>
              </mc:Choice>
              <mc:Fallback>
                <p:oleObj name="Clip" r:id="rId4" imgW="2439988" imgH="44132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010" y="1924050"/>
                        <a:ext cx="68699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85" name="BC7C904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5624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32</a:t>
            </a:fld>
            <a:endParaRPr lang="en-US" altLang="x-none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41" y="141685"/>
            <a:ext cx="8044405" cy="573881"/>
          </a:xfrm>
        </p:spPr>
        <p:txBody>
          <a:bodyPr/>
          <a:lstStyle/>
          <a:p>
            <a:r>
              <a:rPr lang="de-DE" altLang="x-none" sz="2400" dirty="0">
                <a:ea typeface="ＭＳ Ｐゴシック" charset="-128"/>
              </a:rPr>
              <a:t>Einfügen zweier Tupel, die die FD </a:t>
            </a:r>
            <a:r>
              <a:rPr lang="de-DE" altLang="x-none" sz="2400" dirty="0" err="1" smtClean="0">
                <a:solidFill>
                  <a:srgbClr val="0000FF"/>
                </a:solidFill>
                <a:ea typeface="ＭＳ Ｐゴシック" charset="-128"/>
              </a:rPr>
              <a:t>Ort,Bland,Straße</a:t>
            </a:r>
            <a:r>
              <a:rPr lang="de-DE" altLang="x-none" sz="2400" dirty="0" err="1">
                <a:solidFill>
                  <a:srgbClr val="0000FF"/>
                </a:solidFill>
                <a:ea typeface="ＭＳ Ｐゴシック" charset="-128"/>
                <a:sym typeface="Wingdings" charset="2"/>
              </a:rPr>
              <a:t>PLZ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 verletzen</a:t>
            </a:r>
            <a:endParaRPr lang="de-DE" altLang="x-none" sz="2400" dirty="0">
              <a:ea typeface="ＭＳ Ｐゴシック" charset="-128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22394" y="268009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⋈</a:t>
            </a:r>
          </a:p>
        </p:txBody>
      </p:sp>
    </p:spTree>
    <p:extLst>
      <p:ext uri="{BB962C8B-B14F-4D97-AF65-F5344CB8AC3E}">
        <p14:creationId xmlns:p14="http://schemas.microsoft.com/office/powerpoint/2010/main" val="352028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Graphische Darstellung der funktionalen Abhängigkeiten</a:t>
            </a:r>
          </a:p>
        </p:txBody>
      </p:sp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3707606" y="4192191"/>
            <a:ext cx="17823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Landesregierung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3977879" y="1221582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Rang</a:t>
            </a: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3977879" y="1815704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Name</a:t>
            </a:r>
          </a:p>
        </p:txBody>
      </p:sp>
      <p:sp>
        <p:nvSpPr>
          <p:cNvPr id="82949" name="Rectangle 8"/>
          <p:cNvSpPr>
            <a:spLocks noChangeArrowheads="1"/>
          </p:cNvSpPr>
          <p:nvPr/>
        </p:nvSpPr>
        <p:spPr bwMode="auto">
          <a:xfrm>
            <a:off x="3977879" y="2356248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Straße</a:t>
            </a:r>
          </a:p>
        </p:txBody>
      </p:sp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3977879" y="2896791"/>
            <a:ext cx="1134665" cy="37861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Ort</a:t>
            </a:r>
          </a:p>
        </p:txBody>
      </p:sp>
      <p:sp>
        <p:nvSpPr>
          <p:cNvPr id="82951" name="Rectangle 10"/>
          <p:cNvSpPr>
            <a:spLocks noChangeArrowheads="1"/>
          </p:cNvSpPr>
          <p:nvPr/>
        </p:nvSpPr>
        <p:spPr bwMode="auto">
          <a:xfrm>
            <a:off x="3977879" y="3437335"/>
            <a:ext cx="1134665" cy="37861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BLand</a:t>
            </a:r>
          </a:p>
        </p:txBody>
      </p:sp>
      <p:sp>
        <p:nvSpPr>
          <p:cNvPr id="82952" name="Rectangle 11"/>
          <p:cNvSpPr>
            <a:spLocks noChangeArrowheads="1"/>
          </p:cNvSpPr>
          <p:nvPr/>
        </p:nvSpPr>
        <p:spPr bwMode="auto">
          <a:xfrm>
            <a:off x="1547813" y="1869282"/>
            <a:ext cx="11346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PersNr</a:t>
            </a:r>
          </a:p>
        </p:txBody>
      </p:sp>
      <p:sp>
        <p:nvSpPr>
          <p:cNvPr id="82953" name="Rectangle 12"/>
          <p:cNvSpPr>
            <a:spLocks noChangeArrowheads="1"/>
          </p:cNvSpPr>
          <p:nvPr/>
        </p:nvSpPr>
        <p:spPr bwMode="auto">
          <a:xfrm>
            <a:off x="1547813" y="2733675"/>
            <a:ext cx="11346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Raum</a:t>
            </a:r>
          </a:p>
        </p:txBody>
      </p:sp>
      <p:sp>
        <p:nvSpPr>
          <p:cNvPr id="82954" name="Rectangle 15"/>
          <p:cNvSpPr>
            <a:spLocks noChangeArrowheads="1"/>
          </p:cNvSpPr>
          <p:nvPr/>
        </p:nvSpPr>
        <p:spPr bwMode="auto">
          <a:xfrm>
            <a:off x="6030517" y="3598069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Vorwahl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762376" y="2247900"/>
            <a:ext cx="1565672" cy="178236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383757" y="1006079"/>
            <a:ext cx="4104085" cy="37254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869532" y="2787254"/>
            <a:ext cx="1350169" cy="1134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82958" name="AutoShape 19"/>
          <p:cNvCxnSpPr>
            <a:cxnSpLocks noChangeShapeType="1"/>
            <a:stCxn id="82952" idx="2"/>
            <a:endCxn id="82953" idx="0"/>
          </p:cNvCxnSpPr>
          <p:nvPr/>
        </p:nvCxnSpPr>
        <p:spPr bwMode="auto">
          <a:xfrm>
            <a:off x="2115741" y="2247900"/>
            <a:ext cx="0" cy="4857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2303860" y="2247900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681288" y="2085975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681288" y="2950369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4518422" y="3813573"/>
            <a:ext cx="0" cy="3786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219700" y="3759994"/>
            <a:ext cx="810816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328048" y="2463404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965" name="Rectangle 13"/>
          <p:cNvSpPr>
            <a:spLocks noChangeArrowheads="1"/>
          </p:cNvSpPr>
          <p:nvPr/>
        </p:nvSpPr>
        <p:spPr bwMode="auto">
          <a:xfrm>
            <a:off x="6030517" y="2301479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PLZ</a:t>
            </a:r>
          </a:p>
        </p:txBody>
      </p:sp>
      <p:cxnSp>
        <p:nvCxnSpPr>
          <p:cNvPr id="15389" name="AutoShape 29"/>
          <p:cNvCxnSpPr>
            <a:cxnSpLocks noChangeShapeType="1"/>
            <a:stCxn id="82965" idx="2"/>
            <a:endCxn id="15378" idx="3"/>
          </p:cNvCxnSpPr>
          <p:nvPr/>
        </p:nvCxnSpPr>
        <p:spPr bwMode="auto">
          <a:xfrm rot="5400000">
            <a:off x="5576888" y="2333625"/>
            <a:ext cx="675084" cy="1368028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7" name="Rectangle 30"/>
          <p:cNvSpPr>
            <a:spLocks noChangeArrowheads="1"/>
          </p:cNvSpPr>
          <p:nvPr/>
        </p:nvSpPr>
        <p:spPr bwMode="auto">
          <a:xfrm>
            <a:off x="3977879" y="2356248"/>
            <a:ext cx="1134665" cy="37861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Straße</a:t>
            </a:r>
          </a:p>
        </p:txBody>
      </p:sp>
      <p:sp>
        <p:nvSpPr>
          <p:cNvPr id="82968" name="Rectangle 31"/>
          <p:cNvSpPr>
            <a:spLocks noChangeArrowheads="1"/>
          </p:cNvSpPr>
          <p:nvPr/>
        </p:nvSpPr>
        <p:spPr bwMode="auto">
          <a:xfrm>
            <a:off x="6030517" y="2301479"/>
            <a:ext cx="1134665" cy="378619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PLZ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1119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78" grpId="0" animBg="1"/>
      <p:bldP spid="15381" grpId="0" animBg="1"/>
      <p:bldP spid="15382" grpId="0" animBg="1"/>
      <p:bldP spid="15383" grpId="0" animBg="1"/>
      <p:bldP spid="15385" grpId="0" animBg="1"/>
      <p:bldP spid="15387" grpId="0" animBg="1"/>
      <p:bldP spid="153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Erste Normalform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849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519112"/>
            <a:ext cx="6858000" cy="4281488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Nur atomare Domänen</a:t>
            </a:r>
          </a:p>
          <a:p>
            <a:endParaRPr lang="de-DE" altLang="x-none">
              <a:ea typeface="ＭＳ Ｐゴシック" charset="-128"/>
            </a:endParaRPr>
          </a:p>
          <a:p>
            <a:endParaRPr lang="de-DE" altLang="x-none">
              <a:ea typeface="ＭＳ Ｐゴシック" charset="-128"/>
            </a:endParaRPr>
          </a:p>
          <a:p>
            <a:endParaRPr lang="de-DE" altLang="x-none">
              <a:ea typeface="ＭＳ Ｐゴシック" charset="-128"/>
            </a:endParaRPr>
          </a:p>
          <a:p>
            <a:endParaRPr lang="de-DE" altLang="x-none">
              <a:ea typeface="ＭＳ Ｐゴシック" charset="-128"/>
            </a:endParaRPr>
          </a:p>
          <a:p>
            <a:endParaRPr lang="de-DE" altLang="x-none">
              <a:ea typeface="ＭＳ Ｐゴシック" charset="-128"/>
            </a:endParaRPr>
          </a:p>
          <a:p>
            <a:endParaRPr lang="de-DE" altLang="x-none">
              <a:ea typeface="ＭＳ Ｐゴシック" charset="-128"/>
            </a:endParaRPr>
          </a:p>
          <a:p>
            <a:r>
              <a:rPr lang="de-DE" altLang="x-none">
                <a:ea typeface="ＭＳ Ｐゴシック" charset="-128"/>
              </a:rPr>
              <a:t>1 NF</a:t>
            </a:r>
          </a:p>
        </p:txBody>
      </p:sp>
      <p:graphicFrame>
        <p:nvGraphicFramePr>
          <p:cNvPr id="17440" name="Group 32"/>
          <p:cNvGraphicFramePr>
            <a:graphicFrameLocks noGrp="1"/>
          </p:cNvGraphicFramePr>
          <p:nvPr/>
        </p:nvGraphicFramePr>
        <p:xfrm>
          <a:off x="2465785" y="897732"/>
          <a:ext cx="4427934" cy="1659731"/>
        </p:xfrm>
        <a:graphic>
          <a:graphicData uri="http://schemas.openxmlformats.org/drawingml/2006/table">
            <a:tbl>
              <a:tblPr/>
              <a:tblGrid>
                <a:gridCol w="1125140"/>
                <a:gridCol w="1350169"/>
                <a:gridCol w="1952625"/>
              </a:tblGrid>
              <a:tr h="39778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Eltern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Mutter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Kinder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{Else, Lucie}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Maria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{Theo, Josef}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Heinz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{Cleo}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80" name="Group 72"/>
          <p:cNvGraphicFramePr>
            <a:graphicFrameLocks noGrp="1"/>
          </p:cNvGraphicFramePr>
          <p:nvPr/>
        </p:nvGraphicFramePr>
        <p:xfrm>
          <a:off x="2412207" y="2787253"/>
          <a:ext cx="4427935" cy="2290761"/>
        </p:xfrm>
        <a:graphic>
          <a:graphicData uri="http://schemas.openxmlformats.org/drawingml/2006/table">
            <a:tbl>
              <a:tblPr/>
              <a:tblGrid>
                <a:gridCol w="1125141"/>
                <a:gridCol w="1350169"/>
                <a:gridCol w="1952625"/>
              </a:tblGrid>
              <a:tr h="39779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Eltern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Vater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Mutter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Kind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Else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Lucie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Maria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Theo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</a:rPr>
                        <a:t>Maria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Josef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Heinz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Cleo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188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Exkurs: NF</a:t>
            </a:r>
            <a:r>
              <a:rPr lang="de-DE" altLang="x-none" baseline="30000">
                <a:ea typeface="ＭＳ Ｐゴシック" charset="-128"/>
              </a:rPr>
              <a:t>2</a:t>
            </a:r>
            <a:r>
              <a:rPr lang="de-DE" altLang="x-none">
                <a:ea typeface="ＭＳ Ｐゴシック" charset="-128"/>
              </a:rPr>
              <a:t>-Relationen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Non-First Normal-Form-Relationen</a:t>
            </a:r>
          </a:p>
          <a:p>
            <a:r>
              <a:rPr lang="de-DE" altLang="x-none">
                <a:ea typeface="ＭＳ Ｐゴシック" charset="-128"/>
              </a:rPr>
              <a:t>Geschachtelte Relationen</a:t>
            </a:r>
          </a:p>
          <a:p>
            <a:endParaRPr lang="de-DE" altLang="x-none">
              <a:ea typeface="ＭＳ Ｐゴシック" charset="-128"/>
            </a:endParaRPr>
          </a:p>
        </p:txBody>
      </p:sp>
      <p:graphicFrame>
        <p:nvGraphicFramePr>
          <p:cNvPr id="35922" name="Group 82"/>
          <p:cNvGraphicFramePr>
            <a:graphicFrameLocks noGrp="1"/>
          </p:cNvGraphicFramePr>
          <p:nvPr/>
        </p:nvGraphicFramePr>
        <p:xfrm>
          <a:off x="1385888" y="1653779"/>
          <a:ext cx="5886450" cy="2606278"/>
        </p:xfrm>
        <a:graphic>
          <a:graphicData uri="http://schemas.openxmlformats.org/drawingml/2006/table">
            <a:tbl>
              <a:tblPr/>
              <a:tblGrid>
                <a:gridCol w="1125141"/>
                <a:gridCol w="1350169"/>
                <a:gridCol w="1952625"/>
                <a:gridCol w="1458515"/>
              </a:tblGrid>
              <a:tr h="39779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Eltern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Vater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Mutter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Kinder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KName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KAlter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3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Else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54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Lucie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154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Johann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Maria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Theo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3154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Josef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Heinz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Martha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Cleo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304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391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Zweite Normalform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23" y="578733"/>
            <a:ext cx="7919977" cy="45647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>
                <a:ea typeface="ＭＳ Ｐゴシック" charset="-128"/>
              </a:rPr>
              <a:t>Eine Relation 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>
                <a:ea typeface="ＭＳ Ｐゴシック" charset="-128"/>
              </a:rPr>
              <a:t>mit zugehörigen FDs F</a:t>
            </a:r>
            <a:r>
              <a:rPr lang="de-DE" altLang="x-none" baseline="-2500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>
                <a:ea typeface="ＭＳ Ｐゴシック" charset="-128"/>
              </a:rPr>
              <a:t>ist in zweiter Normalform, falls jedes Nichtschlüssel-Attribut A </a:t>
            </a:r>
            <a:r>
              <a:rPr lang="de-DE" altLang="x-none">
                <a:ea typeface="ＭＳ Ｐゴシック" charset="-128"/>
                <a:sym typeface="Symbol" charset="2"/>
              </a:rPr>
              <a:t></a:t>
            </a:r>
            <a:r>
              <a:rPr lang="de-DE" altLang="x-none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>
                <a:ea typeface="ＭＳ Ｐゴシック" charset="-128"/>
                <a:sym typeface="Symbol" charset="2"/>
              </a:rPr>
              <a:t>voll funktional abhängig ist von jedem Kandidatenschlüssel der Relation.</a:t>
            </a: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solidFill>
                  <a:srgbClr val="0000FF"/>
                </a:solidFill>
                <a:ea typeface="ＭＳ Ｐゴシック" charset="-128"/>
                <a:sym typeface="Symbol" charset="2"/>
              </a:rPr>
              <a:t>Studentenbelegung ist nicht in zweiter NF 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{</a:t>
            </a:r>
            <a:r>
              <a:rPr lang="de-DE" altLang="x-none" dirty="0" err="1">
                <a:solidFill>
                  <a:srgbClr val="0000FF"/>
                </a:solidFill>
                <a:ea typeface="ＭＳ Ｐゴシック" charset="-128"/>
              </a:rPr>
              <a:t>MatrNr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} 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  <a:sym typeface="Wingdings" charset="2"/>
              </a:rPr>
              <a:t>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 {Name}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{</a:t>
            </a:r>
            <a:r>
              <a:rPr lang="de-DE" altLang="x-none" dirty="0" err="1">
                <a:solidFill>
                  <a:srgbClr val="0000FF"/>
                </a:solidFill>
                <a:ea typeface="ＭＳ Ｐゴシック" charset="-128"/>
              </a:rPr>
              <a:t>MatrNr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} 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  <a:sym typeface="Wingdings" charset="2"/>
              </a:rPr>
              <a:t>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 {Semester}</a:t>
            </a:r>
          </a:p>
          <a:p>
            <a:pPr lvl="1">
              <a:lnSpc>
                <a:spcPct val="80000"/>
              </a:lnSpc>
            </a:pPr>
            <a:endParaRPr lang="de-DE" altLang="x-none" dirty="0">
              <a:solidFill>
                <a:srgbClr val="0000FF"/>
              </a:solidFill>
              <a:ea typeface="ＭＳ Ｐゴシック" charset="-128"/>
              <a:sym typeface="Symbol" charset="2"/>
            </a:endParaRPr>
          </a:p>
        </p:txBody>
      </p:sp>
      <p:graphicFrame>
        <p:nvGraphicFramePr>
          <p:cNvPr id="3693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58096"/>
              </p:ext>
            </p:extLst>
          </p:nvPr>
        </p:nvGraphicFramePr>
        <p:xfrm>
          <a:off x="4371313" y="1761673"/>
          <a:ext cx="4572000" cy="2803946"/>
        </p:xfrm>
        <a:graphic>
          <a:graphicData uri="http://schemas.openxmlformats.org/drawingml/2006/table">
            <a:tbl>
              <a:tblPr/>
              <a:tblGrid>
                <a:gridCol w="1143000"/>
                <a:gridCol w="963216"/>
                <a:gridCol w="1512094"/>
                <a:gridCol w="953690"/>
              </a:tblGrid>
              <a:tr h="27430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StudentenBelegung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MatrNr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VorlNr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Name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Semester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26120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5001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Fichte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27550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5001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Schopenhauer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27550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4052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Schopenhauer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28106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5041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Carnap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28106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5052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Carnap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28106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5216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Carnap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28106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5259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Carnap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</a:p>
                  </a:txBody>
                  <a:tcPr marL="68580" marR="685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...</a:t>
                      </a: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47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Zweite Normalform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770" y="2085975"/>
            <a:ext cx="8630164" cy="3057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x-none" dirty="0" err="1">
                <a:ea typeface="ＭＳ Ｐゴシック" charset="-128"/>
              </a:rPr>
              <a:t>Einfügeanomalie</a:t>
            </a:r>
            <a:r>
              <a:rPr lang="de-DE" altLang="x-none" dirty="0">
                <a:ea typeface="ＭＳ Ｐゴシック" charset="-128"/>
              </a:rPr>
              <a:t>: Was macht man mit Studenten, die keine </a:t>
            </a:r>
            <a:r>
              <a:rPr lang="de-DE" altLang="x-none" dirty="0" err="1">
                <a:ea typeface="ＭＳ Ｐゴシック" charset="-128"/>
              </a:rPr>
              <a:t>Vorlesungenen</a:t>
            </a:r>
            <a:r>
              <a:rPr lang="de-DE" altLang="x-none" dirty="0">
                <a:ea typeface="ＭＳ Ｐゴシック" charset="-128"/>
              </a:rPr>
              <a:t> hören?</a:t>
            </a:r>
          </a:p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Updateanomalien: Wenn z.B. </a:t>
            </a:r>
            <a:r>
              <a:rPr lang="de-DE" altLang="x-none" dirty="0" err="1">
                <a:ea typeface="ＭＳ Ｐゴシック" charset="-128"/>
              </a:rPr>
              <a:t>Carnap</a:t>
            </a:r>
            <a:r>
              <a:rPr lang="de-DE" altLang="x-none" dirty="0">
                <a:ea typeface="ＭＳ Ｐゴシック" charset="-128"/>
              </a:rPr>
              <a:t> ins vierte Semester kommt, muss man sicherstellen, dass alle vier Tupel geändert werden.</a:t>
            </a:r>
          </a:p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Löschanomalie: Was passiert wenn Fichte ihre einzige Vorlesung absagt?</a:t>
            </a:r>
          </a:p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Zerlegung in zwei Relationen</a:t>
            </a:r>
          </a:p>
          <a:p>
            <a:pPr lvl="1">
              <a:lnSpc>
                <a:spcPct val="150000"/>
              </a:lnSpc>
            </a:pP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hören: {[</a:t>
            </a:r>
            <a:r>
              <a:rPr lang="de-DE" altLang="x-none" dirty="0" err="1">
                <a:solidFill>
                  <a:srgbClr val="0000FF"/>
                </a:solidFill>
                <a:ea typeface="ＭＳ Ｐゴシック" charset="-128"/>
              </a:rPr>
              <a:t>MatrNr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, </a:t>
            </a:r>
            <a:r>
              <a:rPr lang="de-DE" altLang="x-none" dirty="0" err="1">
                <a:solidFill>
                  <a:srgbClr val="0000FF"/>
                </a:solidFill>
                <a:ea typeface="ＭＳ Ｐゴシック" charset="-128"/>
              </a:rPr>
              <a:t>VorlNr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]}</a:t>
            </a:r>
          </a:p>
          <a:p>
            <a:pPr lvl="1">
              <a:lnSpc>
                <a:spcPct val="150000"/>
              </a:lnSpc>
            </a:pP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Studenten: {[</a:t>
            </a:r>
            <a:r>
              <a:rPr lang="de-DE" altLang="x-none" dirty="0" err="1">
                <a:solidFill>
                  <a:srgbClr val="0000FF"/>
                </a:solidFill>
                <a:ea typeface="ＭＳ Ｐゴシック" charset="-128"/>
              </a:rPr>
              <a:t>MatrNr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, Name, Semester]}</a:t>
            </a:r>
          </a:p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Beide Relationen sind in 2 NF – erfüllen sogar noch „höhere</a:t>
            </a:r>
            <a:r>
              <a:rPr lang="ja-JP" altLang="de-DE" dirty="0">
                <a:ea typeface="ＭＳ Ｐゴシック" charset="-128"/>
              </a:rPr>
              <a:t>“</a:t>
            </a:r>
            <a:r>
              <a:rPr lang="de-DE" altLang="ja-JP" dirty="0">
                <a:ea typeface="ＭＳ Ｐゴシック" charset="-128"/>
              </a:rPr>
              <a:t> Gütekriterien ~ Normalformen. </a:t>
            </a:r>
            <a:endParaRPr lang="de-DE" altLang="x-none" dirty="0">
              <a:ea typeface="ＭＳ Ｐゴシック" charset="-128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2182416" y="708423"/>
            <a:ext cx="1350169" cy="43100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MatrNr</a:t>
            </a: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2182416" y="1356123"/>
            <a:ext cx="1350169" cy="43100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VorlNr</a:t>
            </a:r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4936332" y="708423"/>
            <a:ext cx="1350169" cy="43100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Name</a:t>
            </a:r>
          </a:p>
        </p:txBody>
      </p:sp>
      <p:sp>
        <p:nvSpPr>
          <p:cNvPr id="93190" name="Rectangle 7"/>
          <p:cNvSpPr>
            <a:spLocks noChangeArrowheads="1"/>
          </p:cNvSpPr>
          <p:nvPr/>
        </p:nvSpPr>
        <p:spPr bwMode="auto">
          <a:xfrm>
            <a:off x="4936332" y="1356123"/>
            <a:ext cx="1350169" cy="43100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Semester</a:t>
            </a:r>
          </a:p>
        </p:txBody>
      </p:sp>
      <p:cxnSp>
        <p:nvCxnSpPr>
          <p:cNvPr id="93191" name="AutoShape 8"/>
          <p:cNvCxnSpPr>
            <a:cxnSpLocks noChangeShapeType="1"/>
            <a:stCxn id="93187" idx="3"/>
            <a:endCxn id="93189" idx="1"/>
          </p:cNvCxnSpPr>
          <p:nvPr/>
        </p:nvCxnSpPr>
        <p:spPr bwMode="auto">
          <a:xfrm>
            <a:off x="3546872" y="923925"/>
            <a:ext cx="137517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2" name="AutoShape 9"/>
          <p:cNvCxnSpPr>
            <a:cxnSpLocks noChangeShapeType="1"/>
            <a:stCxn id="93187" idx="3"/>
            <a:endCxn id="93190" idx="1"/>
          </p:cNvCxnSpPr>
          <p:nvPr/>
        </p:nvCxnSpPr>
        <p:spPr bwMode="auto">
          <a:xfrm>
            <a:off x="3546872" y="923925"/>
            <a:ext cx="1375172" cy="647700"/>
          </a:xfrm>
          <a:prstGeom prst="bentConnector3">
            <a:avLst>
              <a:gd name="adj1" fmla="val 49958"/>
            </a:avLst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93" name="Rectangle 10"/>
          <p:cNvSpPr>
            <a:spLocks noChangeArrowheads="1"/>
          </p:cNvSpPr>
          <p:nvPr/>
        </p:nvSpPr>
        <p:spPr bwMode="auto">
          <a:xfrm>
            <a:off x="1965723" y="546497"/>
            <a:ext cx="1782365" cy="1457325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93194" name="Rectangle 11"/>
          <p:cNvSpPr>
            <a:spLocks noChangeArrowheads="1"/>
          </p:cNvSpPr>
          <p:nvPr/>
        </p:nvSpPr>
        <p:spPr bwMode="auto">
          <a:xfrm>
            <a:off x="4720829" y="546497"/>
            <a:ext cx="1782365" cy="1457325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93195" name="AutoShape 12"/>
          <p:cNvCxnSpPr>
            <a:cxnSpLocks noChangeShapeType="1"/>
            <a:stCxn id="93193" idx="3"/>
            <a:endCxn id="93194" idx="1"/>
          </p:cNvCxnSpPr>
          <p:nvPr/>
        </p:nvCxnSpPr>
        <p:spPr bwMode="auto">
          <a:xfrm>
            <a:off x="3762375" y="1275160"/>
            <a:ext cx="944166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11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Dritte Normalform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1800" dirty="0">
                <a:ea typeface="ＭＳ Ｐゴシック" charset="-128"/>
              </a:rPr>
              <a:t>Ein </a:t>
            </a:r>
            <a:r>
              <a:rPr lang="de-DE" altLang="x-none" sz="1800" dirty="0" err="1">
                <a:ea typeface="ＭＳ Ｐゴシック" charset="-128"/>
              </a:rPr>
              <a:t>Relationenschema</a:t>
            </a:r>
            <a:r>
              <a:rPr lang="de-DE" altLang="x-none" sz="1800" dirty="0">
                <a:ea typeface="ＭＳ Ｐゴシック" charset="-128"/>
              </a:rPr>
              <a:t> 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 ist in dritter Normalform, wenn für jede für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1800" dirty="0">
                <a:ea typeface="ＭＳ Ｐゴシック" charset="-128"/>
              </a:rPr>
              <a:t>geltende funktionale Abhängigkeit der Form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B </a:t>
            </a:r>
            <a:r>
              <a:rPr lang="de-DE" altLang="x-none" sz="1800" dirty="0">
                <a:ea typeface="ＭＳ Ｐゴシック" charset="-128"/>
              </a:rPr>
              <a:t>mit B 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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1800" dirty="0">
                <a:ea typeface="ＭＳ Ｐゴシック" charset="-128"/>
              </a:rPr>
              <a:t>und mindestens </a:t>
            </a:r>
            <a:r>
              <a:rPr lang="de-DE" altLang="x-none" sz="1800" dirty="0">
                <a:solidFill>
                  <a:srgbClr val="0000FF"/>
                </a:solidFill>
                <a:ea typeface="ＭＳ Ｐゴシック" charset="-128"/>
              </a:rPr>
              <a:t>eine</a:t>
            </a:r>
            <a:r>
              <a:rPr lang="de-DE" altLang="x-none" sz="1800" dirty="0">
                <a:ea typeface="ＭＳ Ｐゴシック" charset="-128"/>
              </a:rPr>
              <a:t> von drei Bedingungen gilt</a:t>
            </a:r>
            <a:r>
              <a:rPr lang="de-DE" altLang="x-none" sz="1800" dirty="0" smtClean="0">
                <a:ea typeface="ＭＳ Ｐゴシック" charset="-128"/>
              </a:rPr>
              <a:t>:</a:t>
            </a:r>
          </a:p>
          <a:p>
            <a:endParaRPr lang="de-DE" altLang="x-none" sz="1800" dirty="0">
              <a:ea typeface="ＭＳ Ｐゴシック" charset="-128"/>
            </a:endParaRP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ea typeface="ＭＳ Ｐゴシック" charset="-128"/>
              </a:rPr>
              <a:t>B 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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1800" dirty="0">
                <a:ea typeface="ＭＳ Ｐゴシック" charset="-128"/>
              </a:rPr>
              <a:t>, d.h., die FD ist trivial</a:t>
            </a: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ea typeface="ＭＳ Ｐゴシック" charset="-128"/>
              </a:rPr>
              <a:t>Das Attribut B ist in einem Kandidatenschlüssel von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1800" dirty="0">
                <a:ea typeface="ＭＳ Ｐゴシック" charset="-128"/>
              </a:rPr>
              <a:t>enthalten – also B ist prim</a:t>
            </a: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ea typeface="ＭＳ Ｐゴシック" charset="-128"/>
              </a:rPr>
              <a:t>ist Superschlüssel von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647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Funktionale Abhängigkeiten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58000" cy="19800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Schema 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latin typeface="Arial" charset="0"/>
                <a:ea typeface="ＭＳ Ｐゴシック" charset="-128"/>
              </a:rPr>
              <a:t> = </a:t>
            </a:r>
            <a:r>
              <a:rPr lang="de-DE" altLang="x-none" i="1" dirty="0">
                <a:latin typeface="Arial" charset="0"/>
                <a:ea typeface="ＭＳ Ｐゴシック" charset="-128"/>
              </a:rPr>
              <a:t>{A, B, C, D</a:t>
            </a:r>
            <a:r>
              <a:rPr lang="de-DE" altLang="x-none" i="1" dirty="0" smtClean="0">
                <a:latin typeface="Arial" charset="0"/>
                <a:ea typeface="ＭＳ Ｐゴシック" charset="-128"/>
              </a:rPr>
              <a:t>}</a:t>
            </a:r>
          </a:p>
          <a:p>
            <a:pPr lvl="1">
              <a:lnSpc>
                <a:spcPct val="80000"/>
              </a:lnSpc>
            </a:pPr>
            <a:endParaRPr lang="de-DE" altLang="x-none" i="1" dirty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latin typeface="Arial" charset="0"/>
                <a:ea typeface="ＭＳ Ｐゴシック" charset="-128"/>
              </a:rPr>
              <a:t>Ausprägung </a:t>
            </a:r>
            <a:r>
              <a:rPr lang="de-DE" altLang="x-none" i="1" dirty="0">
                <a:latin typeface="Arial" charset="0"/>
                <a:ea typeface="ＭＳ Ｐゴシック" charset="-128"/>
              </a:rPr>
              <a:t>R</a:t>
            </a:r>
          </a:p>
          <a:p>
            <a:pPr>
              <a:lnSpc>
                <a:spcPct val="80000"/>
              </a:lnSpc>
            </a:pPr>
            <a:endParaRPr lang="de-DE" altLang="x-none" i="1" dirty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latin typeface="Arial" charset="0"/>
                <a:ea typeface="ＭＳ Ｐゴシック" charset="-128"/>
              </a:rPr>
              <a:t>Seien </a:t>
            </a: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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R, </a:t>
            </a:r>
            <a:r>
              <a:rPr lang="de-DE" altLang="x-none" dirty="0">
                <a:latin typeface="Symbol" charset="2"/>
                <a:ea typeface="ＭＳ Ｐゴシック" charset="-128"/>
              </a:rPr>
              <a:t> b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 </a:t>
            </a:r>
            <a:r>
              <a:rPr lang="de-DE" altLang="x-none" dirty="0" smtClean="0">
                <a:latin typeface="Lucida Handwriting" charset="0"/>
                <a:ea typeface="ＭＳ Ｐゴシック" charset="-128"/>
              </a:rPr>
              <a:t>R</a:t>
            </a:r>
          </a:p>
          <a:p>
            <a:pPr>
              <a:lnSpc>
                <a:spcPct val="80000"/>
              </a:lnSpc>
            </a:pPr>
            <a:endParaRPr lang="de-DE" altLang="x-none" dirty="0">
              <a:latin typeface="Lucida Handwriting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dirty="0">
                <a:latin typeface="Symbol" charset="2"/>
                <a:ea typeface="ＭＳ Ｐゴシック" charset="-128"/>
              </a:rPr>
              <a:t> b </a:t>
            </a:r>
            <a:r>
              <a:rPr lang="de-DE" altLang="x-none" b="1" dirty="0">
                <a:latin typeface="Arial" charset="0"/>
                <a:ea typeface="ＭＳ Ｐゴシック" charset="-128"/>
                <a:sym typeface="Symbol" charset="2"/>
              </a:rPr>
              <a:t>genau dann wenn 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</a:t>
            </a:r>
            <a:r>
              <a:rPr lang="de-DE" altLang="x-none" i="1" dirty="0" err="1">
                <a:latin typeface="Arial" charset="0"/>
                <a:ea typeface="ＭＳ Ｐゴシック" charset="-128"/>
                <a:sym typeface="Symbol" charset="2"/>
              </a:rPr>
              <a:t>r</a:t>
            </a:r>
            <a:r>
              <a:rPr lang="de-DE" altLang="x-none" i="1" dirty="0">
                <a:latin typeface="Arial" charset="0"/>
                <a:ea typeface="ＭＳ Ｐゴシック" charset="-128"/>
                <a:sym typeface="Symbol" charset="2"/>
              </a:rPr>
              <a:t>, s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  </a:t>
            </a:r>
            <a:r>
              <a:rPr lang="de-DE" altLang="x-none" i="1" dirty="0">
                <a:latin typeface="Arial" charset="0"/>
                <a:ea typeface="ＭＳ Ｐゴシック" charset="-128"/>
              </a:rPr>
              <a:t>R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 mit </a:t>
            </a:r>
            <a:r>
              <a:rPr lang="de-DE" altLang="x-none" i="1" dirty="0" err="1">
                <a:latin typeface="Arial" charset="0"/>
                <a:ea typeface="ＭＳ Ｐゴシック" charset="-128"/>
                <a:sym typeface="Symbol" charset="2"/>
              </a:rPr>
              <a:t>r</a:t>
            </a:r>
            <a:r>
              <a:rPr lang="de-DE" altLang="x-none" dirty="0" err="1">
                <a:latin typeface="Arial" charset="0"/>
                <a:ea typeface="ＭＳ Ｐゴシック" charset="-128"/>
                <a:sym typeface="Symbol" charset="2"/>
              </a:rPr>
              <a:t>.</a:t>
            </a:r>
            <a:r>
              <a:rPr lang="de-DE" altLang="x-none" dirty="0" err="1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 = </a:t>
            </a:r>
            <a:r>
              <a:rPr lang="de-DE" altLang="x-none" i="1" dirty="0" err="1">
                <a:latin typeface="Arial" charset="0"/>
                <a:ea typeface="ＭＳ Ｐゴシック" charset="-128"/>
                <a:sym typeface="Symbol" charset="2"/>
              </a:rPr>
              <a:t>s</a:t>
            </a:r>
            <a:r>
              <a:rPr lang="de-DE" altLang="x-none" dirty="0" err="1">
                <a:latin typeface="Arial" charset="0"/>
                <a:ea typeface="ＭＳ Ｐゴシック" charset="-128"/>
                <a:sym typeface="Symbol" charset="2"/>
              </a:rPr>
              <a:t>.</a:t>
            </a:r>
            <a:r>
              <a:rPr lang="de-DE" altLang="x-none" dirty="0" err="1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  </a:t>
            </a:r>
            <a:r>
              <a:rPr lang="de-DE" altLang="x-none" i="1" dirty="0" err="1">
                <a:latin typeface="Arial" charset="0"/>
                <a:ea typeface="ＭＳ Ｐゴシック" charset="-128"/>
                <a:sym typeface="Symbol" charset="2"/>
              </a:rPr>
              <a:t>r</a:t>
            </a:r>
            <a:r>
              <a:rPr lang="de-DE" altLang="x-none" dirty="0" err="1">
                <a:latin typeface="Arial" charset="0"/>
                <a:ea typeface="ＭＳ Ｐゴシック" charset="-128"/>
                <a:sym typeface="Symbol" charset="2"/>
              </a:rPr>
              <a:t>.</a:t>
            </a:r>
            <a:r>
              <a:rPr lang="de-DE" altLang="x-none" dirty="0" err="1">
                <a:latin typeface="Symbol" charset="2"/>
                <a:ea typeface="ＭＳ Ｐゴシック" charset="-128"/>
              </a:rPr>
              <a:t>b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 = </a:t>
            </a:r>
            <a:r>
              <a:rPr lang="de-DE" altLang="x-none" i="1" dirty="0" err="1">
                <a:latin typeface="Arial" charset="0"/>
                <a:ea typeface="ＭＳ Ｐゴシック" charset="-128"/>
                <a:sym typeface="Symbol" charset="2"/>
              </a:rPr>
              <a:t>s</a:t>
            </a:r>
            <a:r>
              <a:rPr lang="de-DE" altLang="x-none" dirty="0" err="1">
                <a:latin typeface="Arial" charset="0"/>
                <a:ea typeface="ＭＳ Ｐゴシック" charset="-128"/>
                <a:sym typeface="Symbol" charset="2"/>
              </a:rPr>
              <a:t>.</a:t>
            </a:r>
            <a:r>
              <a:rPr lang="de-DE" altLang="x-none" dirty="0" err="1">
                <a:latin typeface="Symbol" charset="2"/>
                <a:ea typeface="ＭＳ Ｐゴシック" charset="-128"/>
              </a:rPr>
              <a:t>b</a:t>
            </a:r>
            <a:r>
              <a:rPr lang="de-DE" altLang="x-none" dirty="0">
                <a:latin typeface="Arial" charset="0"/>
                <a:ea typeface="ＭＳ Ｐゴシック" charset="-128"/>
                <a:sym typeface="Symbol" charset="2"/>
              </a:rPr>
              <a:t> </a:t>
            </a:r>
          </a:p>
          <a:p>
            <a:pPr lvl="1">
              <a:lnSpc>
                <a:spcPct val="80000"/>
              </a:lnSpc>
              <a:buFont typeface="Webdings" charset="2"/>
              <a:buNone/>
            </a:pPr>
            <a:endParaRPr lang="de-DE" altLang="x-none" dirty="0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8250" name="Group 58"/>
          <p:cNvGraphicFramePr>
            <a:graphicFrameLocks noGrp="1"/>
          </p:cNvGraphicFramePr>
          <p:nvPr/>
        </p:nvGraphicFramePr>
        <p:xfrm>
          <a:off x="1439466" y="2925366"/>
          <a:ext cx="3024188" cy="2219329"/>
        </p:xfrm>
        <a:graphic>
          <a:graphicData uri="http://schemas.openxmlformats.org/drawingml/2006/table">
            <a:tbl>
              <a:tblPr/>
              <a:tblGrid>
                <a:gridCol w="756047"/>
                <a:gridCol w="756047"/>
                <a:gridCol w="756047"/>
                <a:gridCol w="756047"/>
              </a:tblGrid>
              <a:tr h="43890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6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a4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a1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a1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a2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a3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4" name="Text Box 59"/>
          <p:cNvSpPr txBox="1">
            <a:spLocks noChangeArrowheads="1"/>
          </p:cNvSpPr>
          <p:nvPr/>
        </p:nvSpPr>
        <p:spPr bwMode="auto">
          <a:xfrm>
            <a:off x="4895850" y="3151585"/>
            <a:ext cx="31051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x-none" sz="2100" i="1"/>
              <a:t>{A} </a:t>
            </a:r>
            <a:r>
              <a:rPr lang="de-DE" altLang="x-none" sz="2100">
                <a:sym typeface="Wingdings" charset="2"/>
              </a:rPr>
              <a:t></a:t>
            </a:r>
            <a:r>
              <a:rPr lang="de-DE" altLang="x-none" sz="2100" i="1">
                <a:sym typeface="Wingdings" charset="2"/>
              </a:rPr>
              <a:t> {B}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x-none" sz="2100" i="1">
                <a:sym typeface="Wingdings" charset="2"/>
              </a:rPr>
              <a:t>{C, D } </a:t>
            </a:r>
            <a:r>
              <a:rPr lang="de-DE" altLang="x-none" sz="2100">
                <a:sym typeface="Wingdings" charset="2"/>
              </a:rPr>
              <a:t></a:t>
            </a:r>
            <a:r>
              <a:rPr lang="de-DE" altLang="x-none" sz="2100" i="1">
                <a:sym typeface="Wingdings" charset="2"/>
              </a:rPr>
              <a:t> {B}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x-none" sz="2100" i="1">
                <a:sym typeface="Wingdings" charset="2"/>
              </a:rPr>
              <a:t>Nicht: {B} </a:t>
            </a:r>
            <a:r>
              <a:rPr lang="de-DE" altLang="x-none" sz="2100">
                <a:sym typeface="Wingdings" charset="2"/>
              </a:rPr>
              <a:t></a:t>
            </a:r>
            <a:r>
              <a:rPr lang="de-DE" altLang="x-none" sz="2100" i="1">
                <a:sym typeface="Wingdings" charset="2"/>
              </a:rPr>
              <a:t> {C}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x-none" sz="2100" i="1">
                <a:sym typeface="Wingdings" charset="2"/>
              </a:rPr>
              <a:t>Notationskonvention: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altLang="x-none" sz="2100" i="1">
                <a:sym typeface="Wingdings" charset="2"/>
              </a:rPr>
              <a:t>CD </a:t>
            </a:r>
            <a:r>
              <a:rPr lang="de-DE" altLang="x-none" sz="2100">
                <a:sym typeface="Wingdings" charset="2"/>
              </a:rPr>
              <a:t></a:t>
            </a:r>
            <a:r>
              <a:rPr lang="de-DE" altLang="x-none" sz="2100" i="1">
                <a:sym typeface="Wingdings" charset="2"/>
              </a:rPr>
              <a:t> B</a:t>
            </a:r>
            <a:endParaRPr lang="de-DE" altLang="x-none" sz="2100" i="1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8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Zerlegung mit dem Synthesealgorithmus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1800" dirty="0">
                <a:ea typeface="ＭＳ Ｐゴシック" charset="-128"/>
              </a:rPr>
              <a:t>Wir geben jetzt einen sogenannten Synthesealgorithmus an, mit dem zu einem gegebenen </a:t>
            </a:r>
            <a:r>
              <a:rPr lang="de-DE" altLang="x-none" sz="1800" dirty="0" err="1">
                <a:ea typeface="ＭＳ Ｐゴシック" charset="-128"/>
              </a:rPr>
              <a:t>Relationenschema</a:t>
            </a:r>
            <a:r>
              <a:rPr lang="de-DE" altLang="x-none" sz="1800" dirty="0">
                <a:ea typeface="ＭＳ Ｐゴシック" charset="-128"/>
              </a:rPr>
              <a:t>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 mit funktionalen Anhängigkeiten F eine Zerlegung in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1, ..., 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n</a:t>
            </a:r>
            <a:r>
              <a:rPr lang="de-DE" altLang="x-none" sz="1800" dirty="0">
                <a:ea typeface="ＭＳ Ｐゴシック" charset="-128"/>
              </a:rPr>
              <a:t> ermittelt wird, die alle drei folgenden Kriterien erfüllt.</a:t>
            </a:r>
          </a:p>
          <a:p>
            <a:endParaRPr lang="de-DE" altLang="x-none" sz="1800" dirty="0">
              <a:ea typeface="ＭＳ Ｐゴシック" charset="-128"/>
            </a:endParaRPr>
          </a:p>
          <a:p>
            <a:pPr lvl="1"/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1, ..., 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n</a:t>
            </a:r>
            <a:r>
              <a:rPr lang="de-DE" altLang="x-none" sz="1800" dirty="0">
                <a:ea typeface="ＭＳ Ｐゴシック" charset="-128"/>
              </a:rPr>
              <a:t> ist eine verlustlose Zerlegung von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.</a:t>
            </a:r>
          </a:p>
          <a:p>
            <a:pPr lvl="1"/>
            <a:endParaRPr lang="de-DE" altLang="x-none" sz="1800" dirty="0">
              <a:ea typeface="ＭＳ Ｐゴシック" charset="-128"/>
            </a:endParaRPr>
          </a:p>
          <a:p>
            <a:pPr lvl="1"/>
            <a:r>
              <a:rPr lang="de-DE" altLang="x-none" sz="1800" dirty="0">
                <a:ea typeface="ＭＳ Ｐゴシック" charset="-128"/>
              </a:rPr>
              <a:t>Die Zerlegung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1, ..., 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n</a:t>
            </a:r>
            <a:r>
              <a:rPr lang="de-DE" altLang="x-none" sz="1800" dirty="0">
                <a:ea typeface="ＭＳ Ｐゴシック" charset="-128"/>
              </a:rPr>
              <a:t> ist abhängigkeitserhaltend. </a:t>
            </a:r>
          </a:p>
          <a:p>
            <a:pPr lvl="1"/>
            <a:endParaRPr lang="de-DE" altLang="x-none" sz="1800" dirty="0">
              <a:ea typeface="ＭＳ Ｐゴシック" charset="-128"/>
            </a:endParaRPr>
          </a:p>
          <a:p>
            <a:pPr lvl="1"/>
            <a:r>
              <a:rPr lang="de-DE" altLang="x-none" sz="1800" dirty="0">
                <a:ea typeface="ＭＳ Ｐゴシック" charset="-128"/>
              </a:rPr>
              <a:t>Alle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1, ..., 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n</a:t>
            </a:r>
            <a:r>
              <a:rPr lang="de-DE" altLang="x-none" sz="1800" dirty="0">
                <a:ea typeface="ＭＳ Ｐゴシック" charset="-128"/>
              </a:rPr>
              <a:t> sind in dritter Normalform.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007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Synthesealgorithmus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97" y="411957"/>
            <a:ext cx="9051403" cy="4731544"/>
          </a:xfrm>
        </p:spPr>
        <p:txBody>
          <a:bodyPr/>
          <a:lstStyle/>
          <a:p>
            <a:pPr marL="342900" indent="-342900">
              <a:buFont typeface="Webdings" charset="2"/>
              <a:buAutoNum type="arabicPeriod"/>
            </a:pPr>
            <a:r>
              <a:rPr lang="de-DE" altLang="x-none" sz="2000" dirty="0">
                <a:ea typeface="ＭＳ Ｐゴシック" charset="-128"/>
              </a:rPr>
              <a:t>Bestimme die kanonische Überdeckung </a:t>
            </a:r>
            <a:r>
              <a:rPr lang="de-DE" altLang="x-none" sz="2000" dirty="0" err="1">
                <a:ea typeface="ＭＳ Ｐゴシック" charset="-128"/>
              </a:rPr>
              <a:t>Fc</a:t>
            </a:r>
            <a:r>
              <a:rPr lang="de-DE" altLang="x-none" sz="2000" dirty="0">
                <a:ea typeface="ＭＳ Ｐゴシック" charset="-128"/>
              </a:rPr>
              <a:t> zu F. Wiederholung:</a:t>
            </a:r>
          </a:p>
          <a:p>
            <a:pPr marL="685800" lvl="1" indent="-342900">
              <a:lnSpc>
                <a:spcPct val="80000"/>
              </a:lnSpc>
              <a:buFont typeface="Webdings" charset="2"/>
              <a:buAutoNum type="alphaLcPeriod"/>
            </a:pPr>
            <a:r>
              <a:rPr lang="de-DE" altLang="x-none" sz="2000" dirty="0">
                <a:ea typeface="ＭＳ Ｐゴシック" charset="-128"/>
              </a:rPr>
              <a:t>Linksreduktion</a:t>
            </a:r>
          </a:p>
          <a:p>
            <a:pPr marL="685800" lvl="1" indent="-342900">
              <a:lnSpc>
                <a:spcPct val="80000"/>
              </a:lnSpc>
              <a:buFont typeface="Webdings" charset="2"/>
              <a:buAutoNum type="alphaLcPeriod"/>
            </a:pPr>
            <a:r>
              <a:rPr lang="de-DE" altLang="x-none" sz="2000" dirty="0">
                <a:ea typeface="ＭＳ Ｐゴシック" charset="-128"/>
              </a:rPr>
              <a:t>Rechtsreduktion</a:t>
            </a:r>
          </a:p>
          <a:p>
            <a:pPr marL="685800" lvl="1" indent="-342900">
              <a:lnSpc>
                <a:spcPct val="80000"/>
              </a:lnSpc>
              <a:buFont typeface="Webdings" charset="2"/>
              <a:buAutoNum type="alphaLcPeriod"/>
            </a:pPr>
            <a:r>
              <a:rPr lang="de-DE" altLang="x-none" sz="2000" dirty="0">
                <a:ea typeface="ＭＳ Ｐゴシック" charset="-128"/>
              </a:rPr>
              <a:t>Entfernung von FDs der Form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latin typeface="Symbol" charset="2"/>
                <a:ea typeface="ＭＳ Ｐゴシック" charset="-128"/>
                <a:sym typeface="Wingdings" charset="2"/>
              </a:rPr>
              <a:t> </a:t>
            </a:r>
            <a:r>
              <a:rPr lang="de-DE" altLang="x-none" sz="2000" dirty="0">
                <a:latin typeface="Symbol" charset="2"/>
                <a:ea typeface="ＭＳ Ｐゴシック" charset="-128"/>
                <a:sym typeface="Symbol" charset="2"/>
              </a:rPr>
              <a:t> </a:t>
            </a:r>
          </a:p>
          <a:p>
            <a:pPr marL="685800" lvl="1" indent="-342900">
              <a:lnSpc>
                <a:spcPct val="80000"/>
              </a:lnSpc>
              <a:buFont typeface="Webdings" charset="2"/>
              <a:buAutoNum type="alphaLcPeriod"/>
            </a:pPr>
            <a:r>
              <a:rPr lang="de-DE" altLang="x-none" sz="2000" dirty="0">
                <a:ea typeface="ＭＳ Ｐゴシック" charset="-128"/>
              </a:rPr>
              <a:t>Zusammenfassung gleicher linker Seiten </a:t>
            </a:r>
          </a:p>
          <a:p>
            <a:pPr marL="342900" indent="-342900">
              <a:buFont typeface="Webdings" charset="2"/>
              <a:buAutoNum type="arabicPeriod"/>
            </a:pPr>
            <a:r>
              <a:rPr lang="de-DE" altLang="x-none" sz="2000" dirty="0">
                <a:ea typeface="ＭＳ Ｐゴシック" charset="-128"/>
              </a:rPr>
              <a:t>Für jede funktionale Abhängigkeit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 </a:t>
            </a:r>
            <a:r>
              <a:rPr lang="de-DE" altLang="x-none" sz="2000" dirty="0" err="1">
                <a:ea typeface="ＭＳ Ｐゴシック" charset="-128"/>
                <a:sym typeface="Symbol" charset="2"/>
              </a:rPr>
              <a:t>Fc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:</a:t>
            </a:r>
          </a:p>
          <a:p>
            <a:pPr marL="685800" lvl="1" indent="-342900"/>
            <a:r>
              <a:rPr lang="de-DE" altLang="x-none" sz="2000" dirty="0">
                <a:ea typeface="ＭＳ Ｐゴシック" charset="-128"/>
              </a:rPr>
              <a:t>Kreiere ein </a:t>
            </a:r>
            <a:r>
              <a:rPr lang="de-DE" altLang="x-none" sz="2000" dirty="0" err="1">
                <a:ea typeface="ＭＳ Ｐゴシック" charset="-128"/>
              </a:rPr>
              <a:t>Relationenschema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 :=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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b</a:t>
            </a:r>
          </a:p>
          <a:p>
            <a:pPr marL="685800" lvl="1" indent="-342900"/>
            <a:r>
              <a:rPr lang="de-DE" altLang="x-none" sz="2000" dirty="0">
                <a:ea typeface="ＭＳ Ｐゴシック" charset="-128"/>
              </a:rPr>
              <a:t>Ordne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ea typeface="ＭＳ Ｐゴシック" charset="-128"/>
              </a:rPr>
              <a:t>die FDs </a:t>
            </a:r>
            <a:r>
              <a:rPr lang="de-DE" altLang="x-none" sz="2000" dirty="0" err="1">
                <a:ea typeface="ＭＳ Ｐゴシック" charset="-128"/>
              </a:rPr>
              <a:t>F</a:t>
            </a:r>
            <a:r>
              <a:rPr lang="de-DE" altLang="x-none" sz="2000" dirty="0" err="1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 := {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`</a:t>
            </a:r>
            <a:r>
              <a:rPr lang="de-DE" altLang="x-none" sz="20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sz="2000" dirty="0">
                <a:ea typeface="ＭＳ Ｐゴシック" charset="-128"/>
              </a:rPr>
              <a:t>`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 </a:t>
            </a:r>
            <a:r>
              <a:rPr lang="de-DE" altLang="x-none" sz="2000" dirty="0" err="1">
                <a:ea typeface="ＭＳ Ｐゴシック" charset="-128"/>
                <a:sym typeface="Symbol" charset="2"/>
              </a:rPr>
              <a:t>Fc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 |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`</a:t>
            </a:r>
            <a:r>
              <a:rPr lang="de-DE" altLang="x-none" sz="2000" dirty="0">
                <a:latin typeface="Symbol" charset="2"/>
                <a:ea typeface="ＭＳ Ｐゴシック" charset="-128"/>
                <a:sym typeface="Symbol" charset="2"/>
              </a:rPr>
              <a:t>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sz="2000" dirty="0">
                <a:ea typeface="ＭＳ Ｐゴシック" charset="-128"/>
              </a:rPr>
              <a:t>`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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} zu.</a:t>
            </a:r>
          </a:p>
          <a:p>
            <a:pPr marL="342900" indent="-342900">
              <a:buFont typeface="Webdings" charset="2"/>
              <a:buAutoNum type="arabicPeriod"/>
            </a:pPr>
            <a:r>
              <a:rPr lang="de-DE" altLang="x-none" sz="2000" dirty="0">
                <a:ea typeface="ＭＳ Ｐゴシック" charset="-128"/>
              </a:rPr>
              <a:t>Falls eines der in Schritt 2. erzeugten Schemata einen Kandidatenschlüssel von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2000" dirty="0">
                <a:ea typeface="ＭＳ Ｐゴシック" charset="-128"/>
              </a:rPr>
              <a:t>bzgl. </a:t>
            </a:r>
            <a:r>
              <a:rPr lang="de-DE" altLang="x-none" sz="2000" dirty="0" err="1">
                <a:ea typeface="ＭＳ Ｐゴシック" charset="-128"/>
              </a:rPr>
              <a:t>Fc</a:t>
            </a:r>
            <a:r>
              <a:rPr lang="de-DE" altLang="x-none" sz="2000" dirty="0">
                <a:ea typeface="ＭＳ Ｐゴシック" charset="-128"/>
              </a:rPr>
              <a:t> enthält, sind wir fertig. Sonst wähle einen Kandidatenschlüssel </a:t>
            </a:r>
            <a:r>
              <a:rPr lang="de-DE" altLang="x-none" sz="2000" dirty="0" err="1">
                <a:latin typeface="Symbol" charset="2"/>
                <a:ea typeface="ＭＳ Ｐゴシック" charset="-128"/>
              </a:rPr>
              <a:t>k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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2000" dirty="0">
                <a:ea typeface="ＭＳ Ｐゴシック" charset="-128"/>
              </a:rPr>
              <a:t>aus und definiere folgendes Schema:</a:t>
            </a:r>
          </a:p>
          <a:p>
            <a:pPr marL="685800" lvl="1" indent="-342900">
              <a:lnSpc>
                <a:spcPct val="80000"/>
              </a:lnSpc>
            </a:pP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latin typeface="Symbol" charset="2"/>
                <a:ea typeface="ＭＳ Ｐゴシック" charset="-128"/>
              </a:rPr>
              <a:t>k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:= </a:t>
            </a:r>
            <a:r>
              <a:rPr lang="de-DE" altLang="x-none" sz="2000" dirty="0" err="1">
                <a:latin typeface="Symbol" charset="2"/>
                <a:ea typeface="ＭＳ Ｐゴシック" charset="-128"/>
              </a:rPr>
              <a:t>k</a:t>
            </a:r>
            <a:endParaRPr lang="de-DE" altLang="x-none" sz="2000" dirty="0">
              <a:latin typeface="Symbol" charset="2"/>
              <a:ea typeface="ＭＳ Ｐゴシック" charset="-128"/>
            </a:endParaRPr>
          </a:p>
          <a:p>
            <a:pPr marL="685800" lvl="1" indent="-342900">
              <a:lnSpc>
                <a:spcPct val="80000"/>
              </a:lnSpc>
            </a:pPr>
            <a:r>
              <a:rPr lang="de-DE" altLang="x-none" sz="2000" dirty="0" err="1">
                <a:ea typeface="ＭＳ Ｐゴシック" charset="-128"/>
                <a:sym typeface="Symbol" charset="2"/>
              </a:rPr>
              <a:t>F</a:t>
            </a:r>
            <a:r>
              <a:rPr lang="de-DE" altLang="x-none" sz="2000" dirty="0" err="1">
                <a:latin typeface="Symbol" charset="2"/>
                <a:ea typeface="ＭＳ Ｐゴシック" charset="-128"/>
              </a:rPr>
              <a:t>k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:= </a:t>
            </a:r>
            <a:r>
              <a:rPr lang="de-DE" altLang="x-none" sz="2000" dirty="0">
                <a:latin typeface="Symbol" charset="2"/>
                <a:ea typeface="ＭＳ Ｐゴシック" charset="-128"/>
                <a:sym typeface="Symbol" charset="2"/>
              </a:rPr>
              <a:t> </a:t>
            </a:r>
            <a:endParaRPr lang="de-DE" altLang="x-none" sz="2000" dirty="0">
              <a:ea typeface="ＭＳ Ｐゴシック" charset="-128"/>
            </a:endParaRPr>
          </a:p>
          <a:p>
            <a:pPr marL="342900" indent="-342900">
              <a:buFont typeface="Webdings" charset="2"/>
              <a:buAutoNum type="arabicPeriod"/>
            </a:pPr>
            <a:r>
              <a:rPr lang="de-DE" altLang="x-none" sz="2000" dirty="0">
                <a:ea typeface="ＭＳ Ｐゴシック" charset="-128"/>
              </a:rPr>
              <a:t>Eliminiere diejenigen Schemata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a, </a:t>
            </a:r>
            <a:r>
              <a:rPr lang="de-DE" altLang="x-none" sz="2000" dirty="0">
                <a:ea typeface="ＭＳ Ｐゴシック" charset="-128"/>
              </a:rPr>
              <a:t>die in einem anderen </a:t>
            </a:r>
            <a:r>
              <a:rPr lang="de-DE" altLang="x-none" sz="2000" dirty="0" err="1">
                <a:ea typeface="ＭＳ Ｐゴシック" charset="-128"/>
              </a:rPr>
              <a:t>Relationenschema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` enthalten sind, d.h.,</a:t>
            </a:r>
          </a:p>
          <a:p>
            <a:pPr marL="685800" lvl="1" indent="-342900"/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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2000" dirty="0">
                <a:ea typeface="ＭＳ Ｐゴシック" charset="-128"/>
              </a:rPr>
              <a:t>`</a:t>
            </a:r>
            <a:endParaRPr lang="de-DE" altLang="x-none" sz="2000" dirty="0">
              <a:latin typeface="Symbol" charset="2"/>
              <a:ea typeface="ＭＳ Ｐゴシック" charset="-128"/>
              <a:sym typeface="Symbol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5297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Anwendung des Synthesealgorithmus</a:t>
            </a:r>
          </a:p>
        </p:txBody>
      </p:sp>
      <p:sp>
        <p:nvSpPr>
          <p:cNvPr id="101378" name="Rectangle 28"/>
          <p:cNvSpPr>
            <a:spLocks noChangeArrowheads="1"/>
          </p:cNvSpPr>
          <p:nvPr/>
        </p:nvSpPr>
        <p:spPr bwMode="auto">
          <a:xfrm>
            <a:off x="3707606" y="4192191"/>
            <a:ext cx="17823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Landesregierung</a:t>
            </a:r>
          </a:p>
        </p:txBody>
      </p:sp>
      <p:sp>
        <p:nvSpPr>
          <p:cNvPr id="101379" name="Rectangle 29"/>
          <p:cNvSpPr>
            <a:spLocks noChangeArrowheads="1"/>
          </p:cNvSpPr>
          <p:nvPr/>
        </p:nvSpPr>
        <p:spPr bwMode="auto">
          <a:xfrm>
            <a:off x="3977879" y="1221582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Rang</a:t>
            </a:r>
          </a:p>
        </p:txBody>
      </p:sp>
      <p:sp>
        <p:nvSpPr>
          <p:cNvPr id="101380" name="Rectangle 30"/>
          <p:cNvSpPr>
            <a:spLocks noChangeArrowheads="1"/>
          </p:cNvSpPr>
          <p:nvPr/>
        </p:nvSpPr>
        <p:spPr bwMode="auto">
          <a:xfrm>
            <a:off x="3977879" y="1815704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Name</a:t>
            </a:r>
          </a:p>
        </p:txBody>
      </p:sp>
      <p:sp>
        <p:nvSpPr>
          <p:cNvPr id="101381" name="Rectangle 31"/>
          <p:cNvSpPr>
            <a:spLocks noChangeArrowheads="1"/>
          </p:cNvSpPr>
          <p:nvPr/>
        </p:nvSpPr>
        <p:spPr bwMode="auto">
          <a:xfrm>
            <a:off x="3977879" y="2356248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Straße</a:t>
            </a:r>
          </a:p>
        </p:txBody>
      </p:sp>
      <p:sp>
        <p:nvSpPr>
          <p:cNvPr id="101382" name="Rectangle 32"/>
          <p:cNvSpPr>
            <a:spLocks noChangeArrowheads="1"/>
          </p:cNvSpPr>
          <p:nvPr/>
        </p:nvSpPr>
        <p:spPr bwMode="auto">
          <a:xfrm>
            <a:off x="3977879" y="2896791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Ort</a:t>
            </a:r>
          </a:p>
        </p:txBody>
      </p:sp>
      <p:sp>
        <p:nvSpPr>
          <p:cNvPr id="101383" name="Rectangle 33"/>
          <p:cNvSpPr>
            <a:spLocks noChangeArrowheads="1"/>
          </p:cNvSpPr>
          <p:nvPr/>
        </p:nvSpPr>
        <p:spPr bwMode="auto">
          <a:xfrm>
            <a:off x="3977879" y="3437335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BLand</a:t>
            </a:r>
          </a:p>
        </p:txBody>
      </p:sp>
      <p:sp>
        <p:nvSpPr>
          <p:cNvPr id="101384" name="Rectangle 34"/>
          <p:cNvSpPr>
            <a:spLocks noChangeArrowheads="1"/>
          </p:cNvSpPr>
          <p:nvPr/>
        </p:nvSpPr>
        <p:spPr bwMode="auto">
          <a:xfrm>
            <a:off x="1547813" y="1869282"/>
            <a:ext cx="11346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PersNr</a:t>
            </a:r>
          </a:p>
        </p:txBody>
      </p:sp>
      <p:sp>
        <p:nvSpPr>
          <p:cNvPr id="101385" name="Rectangle 35"/>
          <p:cNvSpPr>
            <a:spLocks noChangeArrowheads="1"/>
          </p:cNvSpPr>
          <p:nvPr/>
        </p:nvSpPr>
        <p:spPr bwMode="auto">
          <a:xfrm>
            <a:off x="1547813" y="2733675"/>
            <a:ext cx="1134666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Raum</a:t>
            </a:r>
          </a:p>
        </p:txBody>
      </p:sp>
      <p:sp>
        <p:nvSpPr>
          <p:cNvPr id="101386" name="Rectangle 36"/>
          <p:cNvSpPr>
            <a:spLocks noChangeArrowheads="1"/>
          </p:cNvSpPr>
          <p:nvPr/>
        </p:nvSpPr>
        <p:spPr bwMode="auto">
          <a:xfrm>
            <a:off x="6030517" y="3598069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Vorwahl</a:t>
            </a:r>
          </a:p>
        </p:txBody>
      </p:sp>
      <p:sp>
        <p:nvSpPr>
          <p:cNvPr id="101387" name="Rectangle 37"/>
          <p:cNvSpPr>
            <a:spLocks noChangeArrowheads="1"/>
          </p:cNvSpPr>
          <p:nvPr/>
        </p:nvSpPr>
        <p:spPr bwMode="auto">
          <a:xfrm>
            <a:off x="3762376" y="2247900"/>
            <a:ext cx="1565672" cy="178236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01388" name="Rectangle 38"/>
          <p:cNvSpPr>
            <a:spLocks noChangeArrowheads="1"/>
          </p:cNvSpPr>
          <p:nvPr/>
        </p:nvSpPr>
        <p:spPr bwMode="auto">
          <a:xfrm>
            <a:off x="3383757" y="1006079"/>
            <a:ext cx="4104085" cy="37254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01389" name="Rectangle 39"/>
          <p:cNvSpPr>
            <a:spLocks noChangeArrowheads="1"/>
          </p:cNvSpPr>
          <p:nvPr/>
        </p:nvSpPr>
        <p:spPr bwMode="auto">
          <a:xfrm>
            <a:off x="3869532" y="2787254"/>
            <a:ext cx="1350169" cy="1134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101390" name="AutoShape 40"/>
          <p:cNvCxnSpPr>
            <a:cxnSpLocks noChangeShapeType="1"/>
            <a:stCxn id="101384" idx="2"/>
            <a:endCxn id="101385" idx="0"/>
          </p:cNvCxnSpPr>
          <p:nvPr/>
        </p:nvCxnSpPr>
        <p:spPr bwMode="auto">
          <a:xfrm>
            <a:off x="2115741" y="2247900"/>
            <a:ext cx="0" cy="48577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391" name="Line 41"/>
          <p:cNvSpPr>
            <a:spLocks noChangeShapeType="1"/>
          </p:cNvSpPr>
          <p:nvPr/>
        </p:nvSpPr>
        <p:spPr bwMode="auto">
          <a:xfrm flipV="1">
            <a:off x="2303860" y="2247900"/>
            <a:ext cx="0" cy="4857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92" name="Line 42"/>
          <p:cNvSpPr>
            <a:spLocks noChangeShapeType="1"/>
          </p:cNvSpPr>
          <p:nvPr/>
        </p:nvSpPr>
        <p:spPr bwMode="auto">
          <a:xfrm>
            <a:off x="2681288" y="2085975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93" name="Line 43"/>
          <p:cNvSpPr>
            <a:spLocks noChangeShapeType="1"/>
          </p:cNvSpPr>
          <p:nvPr/>
        </p:nvSpPr>
        <p:spPr bwMode="auto">
          <a:xfrm>
            <a:off x="2681288" y="2950369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94" name="Line 44"/>
          <p:cNvSpPr>
            <a:spLocks noChangeShapeType="1"/>
          </p:cNvSpPr>
          <p:nvPr/>
        </p:nvSpPr>
        <p:spPr bwMode="auto">
          <a:xfrm>
            <a:off x="4518422" y="3813573"/>
            <a:ext cx="0" cy="3786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95" name="Line 45"/>
          <p:cNvSpPr>
            <a:spLocks noChangeShapeType="1"/>
          </p:cNvSpPr>
          <p:nvPr/>
        </p:nvSpPr>
        <p:spPr bwMode="auto">
          <a:xfrm>
            <a:off x="5219700" y="3759994"/>
            <a:ext cx="64889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96" name="Line 46"/>
          <p:cNvSpPr>
            <a:spLocks noChangeShapeType="1"/>
          </p:cNvSpPr>
          <p:nvPr/>
        </p:nvSpPr>
        <p:spPr bwMode="auto">
          <a:xfrm>
            <a:off x="5328048" y="2463404"/>
            <a:ext cx="7024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97" name="Rectangle 47"/>
          <p:cNvSpPr>
            <a:spLocks noChangeArrowheads="1"/>
          </p:cNvSpPr>
          <p:nvPr/>
        </p:nvSpPr>
        <p:spPr bwMode="auto">
          <a:xfrm>
            <a:off x="6030517" y="2301479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PLZ</a:t>
            </a:r>
          </a:p>
        </p:txBody>
      </p:sp>
      <p:cxnSp>
        <p:nvCxnSpPr>
          <p:cNvPr id="101398" name="AutoShape 48"/>
          <p:cNvCxnSpPr>
            <a:cxnSpLocks noChangeShapeType="1"/>
            <a:stCxn id="101397" idx="2"/>
            <a:endCxn id="101389" idx="3"/>
          </p:cNvCxnSpPr>
          <p:nvPr/>
        </p:nvCxnSpPr>
        <p:spPr bwMode="auto">
          <a:xfrm rot="5400000">
            <a:off x="5576888" y="2333625"/>
            <a:ext cx="675084" cy="1368028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399" name="Rectangle 49"/>
          <p:cNvSpPr>
            <a:spLocks noChangeArrowheads="1"/>
          </p:cNvSpPr>
          <p:nvPr/>
        </p:nvSpPr>
        <p:spPr bwMode="auto">
          <a:xfrm>
            <a:off x="6030517" y="4137423"/>
            <a:ext cx="1134665" cy="3786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EW</a:t>
            </a:r>
          </a:p>
        </p:txBody>
      </p:sp>
      <p:sp>
        <p:nvSpPr>
          <p:cNvPr id="101400" name="Rectangle 50"/>
          <p:cNvSpPr>
            <a:spLocks noChangeArrowheads="1"/>
          </p:cNvSpPr>
          <p:nvPr/>
        </p:nvSpPr>
        <p:spPr bwMode="auto">
          <a:xfrm>
            <a:off x="5868591" y="3489723"/>
            <a:ext cx="1457325" cy="1134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3B3-BB45-904E-BE80-FC05937C19C2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07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Anwendung des Synthesealgorithmus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1332"/>
            <a:ext cx="9144000" cy="4472168"/>
          </a:xfrm>
        </p:spPr>
        <p:txBody>
          <a:bodyPr/>
          <a:lstStyle/>
          <a:p>
            <a:pPr marL="342900" indent="-342900"/>
            <a:r>
              <a:rPr lang="de-DE" altLang="x-none" sz="1800" dirty="0" err="1">
                <a:ea typeface="ＭＳ Ｐゴシック" charset="-128"/>
              </a:rPr>
              <a:t>ProfessorenAdr</a:t>
            </a:r>
            <a:r>
              <a:rPr lang="de-DE" altLang="x-none" sz="1800" dirty="0">
                <a:ea typeface="ＭＳ Ｐゴシック" charset="-128"/>
              </a:rPr>
              <a:t>: {[</a:t>
            </a:r>
            <a:r>
              <a:rPr lang="de-DE" altLang="x-none" sz="1800" dirty="0" err="1">
                <a:solidFill>
                  <a:srgbClr val="0000FF"/>
                </a:solidFill>
                <a:ea typeface="ＭＳ Ｐゴシック" charset="-128"/>
              </a:rPr>
              <a:t>PersNr</a:t>
            </a:r>
            <a:r>
              <a:rPr lang="de-DE" altLang="x-none" sz="1800" dirty="0">
                <a:solidFill>
                  <a:srgbClr val="0000FF"/>
                </a:solidFill>
                <a:ea typeface="ＭＳ Ｐゴシック" charset="-128"/>
              </a:rPr>
              <a:t>, Name, Rang, Raum, Ort, Straße, PLZ, Vorwahl, </a:t>
            </a:r>
            <a:r>
              <a:rPr lang="de-DE" altLang="x-none" sz="1800" dirty="0" err="1">
                <a:solidFill>
                  <a:srgbClr val="0000FF"/>
                </a:solidFill>
                <a:ea typeface="ＭＳ Ｐゴシック" charset="-128"/>
              </a:rPr>
              <a:t>BLand</a:t>
            </a:r>
            <a:r>
              <a:rPr lang="de-DE" altLang="x-none" sz="1800" dirty="0">
                <a:solidFill>
                  <a:srgbClr val="0000FF"/>
                </a:solidFill>
                <a:ea typeface="ＭＳ Ｐゴシック" charset="-128"/>
              </a:rPr>
              <a:t>, EW, Landesregierung</a:t>
            </a:r>
            <a:r>
              <a:rPr lang="de-DE" altLang="x-none" sz="1800" dirty="0">
                <a:ea typeface="ＭＳ Ｐゴシック" charset="-128"/>
              </a:rPr>
              <a:t>]}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 sz="1800" dirty="0">
                <a:ea typeface="ＭＳ Ｐゴシック" charset="-128"/>
              </a:rPr>
              <a:t>{</a:t>
            </a:r>
            <a:r>
              <a:rPr lang="de-DE" altLang="x-none" sz="1800" dirty="0" err="1">
                <a:ea typeface="ＭＳ Ｐゴシック" charset="-128"/>
              </a:rPr>
              <a:t>PersNr</a:t>
            </a:r>
            <a:r>
              <a:rPr lang="de-DE" altLang="x-none" sz="1800" dirty="0">
                <a:ea typeface="ＭＳ Ｐゴシック" charset="-128"/>
              </a:rPr>
              <a:t>} 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 {</a:t>
            </a:r>
            <a:r>
              <a:rPr lang="de-DE" altLang="x-none" sz="1800" dirty="0">
                <a:ea typeface="ＭＳ Ｐゴシック" charset="-128"/>
              </a:rPr>
              <a:t>Name, Rang, Raum, Ort, Straße, </a:t>
            </a:r>
            <a:r>
              <a:rPr lang="de-DE" altLang="x-none" sz="1800" dirty="0" err="1">
                <a:ea typeface="ＭＳ Ｐゴシック" charset="-128"/>
              </a:rPr>
              <a:t>BLand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}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 sz="1800" dirty="0">
                <a:ea typeface="ＭＳ Ｐゴシック" charset="-128"/>
                <a:sym typeface="Wingdings" charset="2"/>
              </a:rPr>
              <a:t>{Raum}  {</a:t>
            </a:r>
            <a:r>
              <a:rPr lang="de-DE" altLang="x-none" sz="1800" dirty="0" err="1">
                <a:ea typeface="ＭＳ Ｐゴシック" charset="-128"/>
                <a:sym typeface="Wingdings" charset="2"/>
              </a:rPr>
              <a:t>PersNr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}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 sz="1800" dirty="0">
                <a:ea typeface="ＭＳ Ｐゴシック" charset="-128"/>
                <a:sym typeface="Wingdings" charset="2"/>
              </a:rPr>
              <a:t>{Straße, </a:t>
            </a:r>
            <a:r>
              <a:rPr lang="de-DE" altLang="x-none" sz="18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, Ort}  {PLZ}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 sz="1800" dirty="0">
                <a:ea typeface="ＭＳ Ｐゴシック" charset="-128"/>
                <a:sym typeface="Wingdings" charset="2"/>
              </a:rPr>
              <a:t>{</a:t>
            </a:r>
            <a:r>
              <a:rPr lang="de-DE" altLang="x-none" sz="1800" dirty="0" err="1">
                <a:ea typeface="ＭＳ Ｐゴシック" charset="-128"/>
                <a:sym typeface="Wingdings" charset="2"/>
              </a:rPr>
              <a:t>Ort,BLand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}  {EW, Vorwahl}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 sz="1800" dirty="0">
                <a:ea typeface="ＭＳ Ｐゴシック" charset="-128"/>
                <a:sym typeface="Wingdings" charset="2"/>
              </a:rPr>
              <a:t>{</a:t>
            </a:r>
            <a:r>
              <a:rPr lang="de-DE" altLang="x-none" sz="18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}  {Landesregierung} </a:t>
            </a:r>
          </a:p>
          <a:p>
            <a:pPr marL="685800" lvl="1" indent="-342900">
              <a:buFont typeface="Webdings" charset="2"/>
              <a:buAutoNum type="arabicPeriod"/>
            </a:pPr>
            <a:r>
              <a:rPr lang="de-DE" altLang="x-none" sz="1800" dirty="0">
                <a:ea typeface="ＭＳ Ｐゴシック" charset="-128"/>
                <a:sym typeface="Wingdings" charset="2"/>
              </a:rPr>
              <a:t>{PLZ}  {</a:t>
            </a:r>
            <a:r>
              <a:rPr lang="de-DE" altLang="x-none" sz="18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1800" dirty="0">
                <a:ea typeface="ＭＳ Ｐゴシック" charset="-128"/>
                <a:sym typeface="Wingdings" charset="2"/>
              </a:rPr>
              <a:t>, Ort}</a:t>
            </a:r>
          </a:p>
          <a:p>
            <a:pPr marL="685800" lvl="1" indent="-342900">
              <a:buFont typeface="Webdings" charset="2"/>
              <a:buAutoNum type="arabicPeriod"/>
            </a:pPr>
            <a:endParaRPr lang="de-DE" altLang="x-none" dirty="0">
              <a:ea typeface="ＭＳ Ｐゴシック" charset="-128"/>
              <a:sym typeface="Wingdings" charset="2"/>
            </a:endParaRPr>
          </a:p>
          <a:p>
            <a:pPr marL="342900" indent="-342900">
              <a:lnSpc>
                <a:spcPct val="150000"/>
              </a:lnSpc>
            </a:pPr>
            <a:r>
              <a:rPr lang="de-DE" altLang="x-none" sz="2000" dirty="0">
                <a:ea typeface="ＭＳ Ｐゴシック" charset="-128"/>
              </a:rPr>
              <a:t>Professoren: {[</a:t>
            </a:r>
            <a:r>
              <a:rPr lang="de-DE" altLang="x-none" sz="2000" dirty="0" err="1">
                <a:ea typeface="ＭＳ Ｐゴシック" charset="-128"/>
              </a:rPr>
              <a:t>PersNr</a:t>
            </a:r>
            <a:r>
              <a:rPr lang="de-DE" altLang="x-none" sz="2000" dirty="0">
                <a:ea typeface="ＭＳ Ｐゴシック" charset="-128"/>
              </a:rPr>
              <a:t>, Name, Rang, Raum, Ort, Straße, 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]}</a:t>
            </a:r>
          </a:p>
          <a:p>
            <a:pPr marL="342900" indent="-342900">
              <a:lnSpc>
                <a:spcPct val="150000"/>
              </a:lnSpc>
            </a:pPr>
            <a:r>
              <a:rPr lang="de-DE" altLang="x-none" sz="2000" dirty="0" err="1">
                <a:ea typeface="ＭＳ Ｐゴシック" charset="-128"/>
              </a:rPr>
              <a:t>PLZverzeichnis</a:t>
            </a:r>
            <a:r>
              <a:rPr lang="de-DE" altLang="x-none" sz="2000" dirty="0">
                <a:ea typeface="ＭＳ Ｐゴシック" charset="-128"/>
              </a:rPr>
              <a:t>: {[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Straße, </a:t>
            </a:r>
            <a:r>
              <a:rPr lang="de-DE" altLang="x-none" sz="20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, Ort, PLZ</a:t>
            </a:r>
            <a:r>
              <a:rPr lang="de-DE" altLang="x-none" sz="2000" dirty="0">
                <a:ea typeface="ＭＳ Ｐゴシック" charset="-128"/>
              </a:rPr>
              <a:t>]}</a:t>
            </a:r>
          </a:p>
          <a:p>
            <a:pPr marL="342900" indent="-342900">
              <a:lnSpc>
                <a:spcPct val="150000"/>
              </a:lnSpc>
            </a:pPr>
            <a:r>
              <a:rPr lang="de-DE" altLang="x-none" sz="2000" dirty="0" err="1">
                <a:ea typeface="ＭＳ Ｐゴシック" charset="-128"/>
              </a:rPr>
              <a:t>OrteVerzeichnis</a:t>
            </a:r>
            <a:r>
              <a:rPr lang="de-DE" altLang="x-none" sz="2000" dirty="0">
                <a:ea typeface="ＭＳ Ｐゴシック" charset="-128"/>
              </a:rPr>
              <a:t>: {[Ort, </a:t>
            </a:r>
            <a:r>
              <a:rPr lang="de-DE" altLang="x-none" sz="20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, EW, Vorwahl</a:t>
            </a:r>
            <a:r>
              <a:rPr lang="de-DE" altLang="x-none" sz="2000" dirty="0">
                <a:ea typeface="ＭＳ Ｐゴシック" charset="-128"/>
              </a:rPr>
              <a:t>]}</a:t>
            </a:r>
          </a:p>
          <a:p>
            <a:pPr marL="342900" indent="-342900">
              <a:lnSpc>
                <a:spcPct val="150000"/>
              </a:lnSpc>
            </a:pPr>
            <a:r>
              <a:rPr lang="de-DE" altLang="x-none" sz="2000" dirty="0">
                <a:ea typeface="ＭＳ Ｐゴシック" charset="-128"/>
              </a:rPr>
              <a:t>Regierungen: {[Bland, Landesregierung]}</a:t>
            </a:r>
          </a:p>
          <a:p>
            <a:pPr marL="342900" indent="-342900">
              <a:lnSpc>
                <a:spcPct val="150000"/>
              </a:lnSpc>
            </a:pPr>
            <a:endParaRPr lang="de-DE" altLang="x-none" sz="2000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066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Boyce-Codd-Normalform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1800" dirty="0">
                <a:ea typeface="ＭＳ Ｐゴシック" charset="-128"/>
              </a:rPr>
              <a:t>Die </a:t>
            </a:r>
            <a:r>
              <a:rPr lang="de-DE" altLang="x-none" sz="1800" dirty="0" err="1">
                <a:ea typeface="ＭＳ Ｐゴシック" charset="-128"/>
              </a:rPr>
              <a:t>Boyce</a:t>
            </a:r>
            <a:r>
              <a:rPr lang="de-DE" altLang="x-none" sz="1800" dirty="0">
                <a:ea typeface="ＭＳ Ｐゴシック" charset="-128"/>
              </a:rPr>
              <a:t>-</a:t>
            </a:r>
            <a:r>
              <a:rPr lang="de-DE" altLang="x-none" sz="1800" dirty="0" err="1">
                <a:ea typeface="ＭＳ Ｐゴシック" charset="-128"/>
              </a:rPr>
              <a:t>Codd</a:t>
            </a:r>
            <a:r>
              <a:rPr lang="de-DE" altLang="x-none" sz="1800" dirty="0">
                <a:ea typeface="ＭＳ Ｐゴシック" charset="-128"/>
              </a:rPr>
              <a:t>-Normalform (BCNF) ist nochmals eine Verschärfung der 3 NF. </a:t>
            </a:r>
          </a:p>
          <a:p>
            <a:r>
              <a:rPr lang="de-DE" altLang="x-none" sz="1800" dirty="0">
                <a:ea typeface="ＭＳ Ｐゴシック" charset="-128"/>
              </a:rPr>
              <a:t>Ein </a:t>
            </a:r>
            <a:r>
              <a:rPr lang="de-DE" altLang="x-none" sz="1800" dirty="0" err="1">
                <a:ea typeface="ＭＳ Ｐゴシック" charset="-128"/>
              </a:rPr>
              <a:t>Relationenschema</a:t>
            </a:r>
            <a:r>
              <a:rPr lang="de-DE" altLang="x-none" sz="1800" dirty="0">
                <a:ea typeface="ＭＳ Ｐゴシック" charset="-128"/>
              </a:rPr>
              <a:t>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  mit FDs F ist in BCNF, wenn für jede für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1800" dirty="0">
                <a:ea typeface="ＭＳ Ｐゴシック" charset="-128"/>
              </a:rPr>
              <a:t>geltende funktionale Abhängigkeit der Form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b  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</a:t>
            </a:r>
            <a:r>
              <a:rPr lang="de-DE" altLang="x-none" sz="1800" dirty="0">
                <a:ea typeface="ＭＳ Ｐゴシック" charset="-128"/>
              </a:rPr>
              <a:t> F und mindestens </a:t>
            </a:r>
            <a:r>
              <a:rPr lang="de-DE" altLang="x-none" sz="1800" dirty="0">
                <a:solidFill>
                  <a:srgbClr val="0000FF"/>
                </a:solidFill>
                <a:ea typeface="ＭＳ Ｐゴシック" charset="-128"/>
              </a:rPr>
              <a:t>eine</a:t>
            </a:r>
            <a:r>
              <a:rPr lang="de-DE" altLang="x-none" sz="1800" dirty="0">
                <a:ea typeface="ＭＳ Ｐゴシック" charset="-128"/>
              </a:rPr>
              <a:t> von zwei Bedingungen gilt:</a:t>
            </a:r>
          </a:p>
          <a:p>
            <a:pPr lvl="1"/>
            <a:r>
              <a:rPr lang="de-DE" altLang="x-none" sz="1800" dirty="0">
                <a:latin typeface="Symbol" charset="2"/>
                <a:ea typeface="ＭＳ Ｐゴシック" charset="-128"/>
              </a:rPr>
              <a:t>b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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a</a:t>
            </a:r>
            <a:r>
              <a:rPr lang="de-DE" altLang="x-none" sz="1800" dirty="0">
                <a:ea typeface="ＭＳ Ｐゴシック" charset="-128"/>
              </a:rPr>
              <a:t> , d.h., die Abhängigkeit ist trivial   oder</a:t>
            </a:r>
          </a:p>
          <a:p>
            <a:pPr lvl="1">
              <a:lnSpc>
                <a:spcPct val="11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ea typeface="ＭＳ Ｐゴシック" charset="-128"/>
              </a:rPr>
              <a:t>ist Superschlüssel von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</a:p>
          <a:p>
            <a:pPr lvl="1"/>
            <a:endParaRPr lang="de-DE" altLang="x-none" sz="1800" dirty="0">
              <a:ea typeface="ＭＳ Ｐゴシック" charset="-128"/>
            </a:endParaRPr>
          </a:p>
          <a:p>
            <a:r>
              <a:rPr lang="de-DE" altLang="x-none" sz="1800" dirty="0">
                <a:ea typeface="ＭＳ Ｐゴシック" charset="-128"/>
              </a:rPr>
              <a:t>Man kann jede Relation </a:t>
            </a:r>
            <a:r>
              <a:rPr lang="de-DE" altLang="x-none" sz="1800" dirty="0">
                <a:solidFill>
                  <a:srgbClr val="0000FF"/>
                </a:solidFill>
                <a:ea typeface="ＭＳ Ｐゴシック" charset="-128"/>
              </a:rPr>
              <a:t>verlustlos</a:t>
            </a:r>
            <a:r>
              <a:rPr lang="de-DE" altLang="x-none" sz="1800" dirty="0">
                <a:ea typeface="ＭＳ Ｐゴシック" charset="-128"/>
              </a:rPr>
              <a:t> in BCNF-Relationen zerlegen</a:t>
            </a:r>
          </a:p>
          <a:p>
            <a:endParaRPr lang="de-DE" altLang="x-none" sz="1800" dirty="0" smtClean="0">
              <a:ea typeface="ＭＳ Ｐゴシック" charset="-128"/>
            </a:endParaRPr>
          </a:p>
          <a:p>
            <a:r>
              <a:rPr lang="de-DE" altLang="x-none" sz="1800" dirty="0" smtClean="0">
                <a:ea typeface="ＭＳ Ｐゴシック" charset="-128"/>
              </a:rPr>
              <a:t>Manchmal </a:t>
            </a:r>
            <a:r>
              <a:rPr lang="de-DE" altLang="x-none" sz="1800" dirty="0">
                <a:ea typeface="ＭＳ Ｐゴシック" charset="-128"/>
              </a:rPr>
              <a:t>lässt sich dabei die </a:t>
            </a:r>
            <a:r>
              <a:rPr lang="de-DE" altLang="x-none" sz="1800" dirty="0" err="1">
                <a:solidFill>
                  <a:srgbClr val="0000FF"/>
                </a:solidFill>
                <a:ea typeface="ＭＳ Ｐゴシック" charset="-128"/>
              </a:rPr>
              <a:t>Abhängigkeiterhaltung</a:t>
            </a:r>
            <a:r>
              <a:rPr lang="de-DE" altLang="x-none" sz="1800" dirty="0">
                <a:ea typeface="ＭＳ Ｐゴシック" charset="-128"/>
              </a:rPr>
              <a:t> aber </a:t>
            </a:r>
            <a:r>
              <a:rPr lang="de-DE" altLang="x-none" sz="1800" dirty="0">
                <a:solidFill>
                  <a:srgbClr val="0000FF"/>
                </a:solidFill>
                <a:ea typeface="ＭＳ Ｐゴシック" charset="-128"/>
              </a:rPr>
              <a:t>nicht</a:t>
            </a:r>
            <a:r>
              <a:rPr lang="de-DE" altLang="x-none" sz="1800" dirty="0">
                <a:ea typeface="ＭＳ Ｐゴシック" charset="-128"/>
              </a:rPr>
              <a:t> erzielen </a:t>
            </a:r>
          </a:p>
          <a:p>
            <a:endParaRPr lang="de-DE" altLang="x-none" dirty="0">
              <a:ea typeface="ＭＳ Ｐゴシック" charset="-128"/>
            </a:endParaRPr>
          </a:p>
          <a:p>
            <a:pPr lvl="1"/>
            <a:endParaRPr lang="de-DE" altLang="x-none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32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Städte ist in 3NF, aber nicht in BCNF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000" dirty="0">
                <a:ea typeface="ＭＳ Ｐゴシック" charset="-128"/>
              </a:rPr>
              <a:t>Städte: {[Ort, 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, Ministerpräsident/in, EW]}</a:t>
            </a:r>
          </a:p>
          <a:p>
            <a:r>
              <a:rPr lang="de-DE" altLang="x-none" sz="2000" dirty="0">
                <a:ea typeface="ＭＳ Ｐゴシック" charset="-128"/>
              </a:rPr>
              <a:t>Geltende FDs:	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{Ort, 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} 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 {EW}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{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} 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 {</a:t>
            </a:r>
            <a:r>
              <a:rPr lang="de-DE" altLang="x-none" sz="2000" dirty="0">
                <a:ea typeface="ＭＳ Ｐゴシック" charset="-128"/>
              </a:rPr>
              <a:t>Ministerpräsident/in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{Ministerpräsident/in} 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 {</a:t>
            </a:r>
            <a:r>
              <a:rPr lang="de-DE" altLang="x-none" sz="2000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sz="2000" dirty="0">
                <a:ea typeface="ＭＳ Ｐゴシック" charset="-128"/>
                <a:sym typeface="Wingdings" charset="2"/>
              </a:rPr>
              <a:t>}</a:t>
            </a:r>
            <a:endParaRPr lang="de-DE" altLang="x-none" sz="2000" dirty="0">
              <a:ea typeface="ＭＳ Ｐゴシック" charset="-128"/>
            </a:endParaRPr>
          </a:p>
          <a:p>
            <a:r>
              <a:rPr lang="de-DE" altLang="x-none" sz="2000" dirty="0">
                <a:ea typeface="ＭＳ Ｐゴシック" charset="-128"/>
              </a:rPr>
              <a:t>Schlüsselkandidaten: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{Ort, </a:t>
            </a:r>
            <a:r>
              <a:rPr lang="de-DE" altLang="x-none" sz="2000" dirty="0" err="1">
                <a:ea typeface="ＭＳ Ｐゴシック" charset="-128"/>
              </a:rPr>
              <a:t>BLand</a:t>
            </a:r>
            <a:r>
              <a:rPr lang="de-DE" altLang="x-none" sz="2000" dirty="0">
                <a:ea typeface="ＭＳ Ｐゴシック" charset="-128"/>
              </a:rPr>
              <a:t>}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{Ort, Ministerpräsident/in}</a:t>
            </a:r>
          </a:p>
          <a:p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  <a:p>
            <a:pPr lvl="1"/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609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Dekomposition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000" dirty="0">
                <a:ea typeface="ＭＳ Ｐゴシック" charset="-128"/>
              </a:rPr>
              <a:t>Man kann grundsätzlich jedes </a:t>
            </a:r>
            <a:r>
              <a:rPr lang="de-DE" altLang="x-none" sz="2000" dirty="0" err="1">
                <a:ea typeface="ＭＳ Ｐゴシック" charset="-128"/>
              </a:rPr>
              <a:t>Relationenschema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 mit funktionalen Anhängigkeiten F so in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1, ...,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n</a:t>
            </a:r>
            <a:r>
              <a:rPr lang="de-DE" altLang="x-none" sz="2000" dirty="0">
                <a:ea typeface="ＭＳ Ｐゴシック" charset="-128"/>
              </a:rPr>
              <a:t> zerlegen, dass gilt:</a:t>
            </a:r>
          </a:p>
          <a:p>
            <a:endParaRPr lang="de-DE" altLang="x-none" sz="2000" dirty="0">
              <a:ea typeface="ＭＳ Ｐゴシック" charset="-128"/>
            </a:endParaRPr>
          </a:p>
          <a:p>
            <a:pPr lvl="1"/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1, ...,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n</a:t>
            </a:r>
            <a:r>
              <a:rPr lang="de-DE" altLang="x-none" sz="2000" dirty="0">
                <a:ea typeface="ＭＳ Ｐゴシック" charset="-128"/>
              </a:rPr>
              <a:t> ist eine verlustlose Zerlegung von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.</a:t>
            </a:r>
          </a:p>
          <a:p>
            <a:pPr lvl="1"/>
            <a:endParaRPr lang="de-DE" altLang="x-none" sz="2000" dirty="0">
              <a:ea typeface="ＭＳ Ｐゴシック" charset="-128"/>
            </a:endParaRPr>
          </a:p>
          <a:p>
            <a:pPr lvl="1"/>
            <a:r>
              <a:rPr lang="de-DE" altLang="x-none" sz="2000" dirty="0">
                <a:ea typeface="ＭＳ Ｐゴシック" charset="-128"/>
              </a:rPr>
              <a:t>Alle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1, ...,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n</a:t>
            </a:r>
            <a:r>
              <a:rPr lang="de-DE" altLang="x-none" sz="2000" dirty="0">
                <a:ea typeface="ＭＳ Ｐゴシック" charset="-128"/>
              </a:rPr>
              <a:t> sind in BCNF. </a:t>
            </a:r>
          </a:p>
          <a:p>
            <a:pPr lvl="1"/>
            <a:endParaRPr lang="de-DE" altLang="x-none" sz="2000" dirty="0">
              <a:ea typeface="ＭＳ Ｐゴシック" charset="-128"/>
            </a:endParaRPr>
          </a:p>
          <a:p>
            <a:pPr lvl="1"/>
            <a:r>
              <a:rPr lang="de-DE" altLang="x-none" sz="2000" dirty="0">
                <a:solidFill>
                  <a:srgbClr val="0000FF"/>
                </a:solidFill>
                <a:ea typeface="ＭＳ Ｐゴシック" charset="-128"/>
              </a:rPr>
              <a:t>Es kann leider nicht immer erreicht werden, dass die Zerlegung </a:t>
            </a:r>
            <a:r>
              <a:rPr lang="de-DE" altLang="x-none" sz="2000" dirty="0">
                <a:solidFill>
                  <a:srgbClr val="0000FF"/>
                </a:solidFill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solidFill>
                  <a:srgbClr val="0000FF"/>
                </a:solidFill>
                <a:ea typeface="ＭＳ Ｐゴシック" charset="-128"/>
              </a:rPr>
              <a:t>1, ..., </a:t>
            </a:r>
            <a:r>
              <a:rPr lang="de-DE" altLang="x-none" sz="2000" dirty="0" err="1">
                <a:solidFill>
                  <a:srgbClr val="0000FF"/>
                </a:solidFill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solidFill>
                  <a:srgbClr val="0000FF"/>
                </a:solidFill>
                <a:ea typeface="ＭＳ Ｐゴシック" charset="-128"/>
              </a:rPr>
              <a:t>n</a:t>
            </a:r>
            <a:r>
              <a:rPr lang="de-DE" altLang="x-none" sz="2000" dirty="0">
                <a:solidFill>
                  <a:srgbClr val="0000FF"/>
                </a:solidFill>
                <a:ea typeface="ＭＳ Ｐゴシック" charset="-128"/>
              </a:rPr>
              <a:t>  abhängigkeitserhaltend ist.</a:t>
            </a:r>
            <a:r>
              <a:rPr lang="de-DE" altLang="x-none" sz="2000" dirty="0">
                <a:ea typeface="ＭＳ Ｐゴシック" charset="-128"/>
              </a:rPr>
              <a:t> </a:t>
            </a:r>
          </a:p>
          <a:p>
            <a:pPr lvl="1"/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655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Dekompositions-Algorithmus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8734"/>
            <a:ext cx="9144000" cy="4564766"/>
          </a:xfrm>
        </p:spPr>
        <p:txBody>
          <a:bodyPr/>
          <a:lstStyle/>
          <a:p>
            <a:r>
              <a:rPr lang="de-DE" altLang="x-none" sz="2000" dirty="0">
                <a:ea typeface="ＭＳ Ｐゴシック" charset="-128"/>
              </a:rPr>
              <a:t>Starte mit Z = {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}</a:t>
            </a:r>
          </a:p>
          <a:p>
            <a:r>
              <a:rPr lang="de-DE" altLang="x-none" sz="2000" dirty="0">
                <a:ea typeface="ＭＳ Ｐゴシック" charset="-128"/>
              </a:rPr>
              <a:t>Solange es noch ein </a:t>
            </a:r>
            <a:r>
              <a:rPr lang="de-DE" altLang="x-none" sz="2000" dirty="0" err="1">
                <a:ea typeface="ＭＳ Ｐゴシック" charset="-128"/>
              </a:rPr>
              <a:t>Relationenschema</a:t>
            </a:r>
            <a:r>
              <a:rPr lang="de-DE" altLang="x-none" sz="2000" dirty="0">
                <a:ea typeface="ＭＳ Ｐゴシック" charset="-128"/>
              </a:rPr>
              <a:t>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i</a:t>
            </a:r>
            <a:r>
              <a:rPr lang="de-DE" altLang="x-none" sz="2000" dirty="0">
                <a:ea typeface="ＭＳ Ｐゴシック" charset="-128"/>
              </a:rPr>
              <a:t> in Z gibt, das nicht in BCNF ist, mache folgendes: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Es gibt also eine für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i</a:t>
            </a:r>
            <a:r>
              <a:rPr lang="de-DE" altLang="x-none" sz="2000" dirty="0">
                <a:ea typeface="ＭＳ Ｐゴシック" charset="-128"/>
              </a:rPr>
              <a:t> geltende nicht-triviale funktionale Abhängigkeit (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b</a:t>
            </a:r>
            <a:r>
              <a:rPr lang="de-DE" altLang="x-none" sz="2000" dirty="0">
                <a:ea typeface="ＭＳ Ｐゴシック" charset="-128"/>
              </a:rPr>
              <a:t>) mit </a:t>
            </a:r>
          </a:p>
          <a:p>
            <a:pPr lvl="2"/>
            <a:r>
              <a:rPr lang="de-DE" altLang="x-none" sz="2400" dirty="0" smtClean="0">
                <a:latin typeface="Symbol" charset="2"/>
                <a:ea typeface="ＭＳ Ｐゴシック" charset="-128"/>
              </a:rPr>
              <a:t>    a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</a:t>
            </a:r>
            <a:r>
              <a:rPr lang="de-DE" altLang="x-none" sz="2400" dirty="0">
                <a:latin typeface="Symbol" charset="2"/>
                <a:ea typeface="ＭＳ Ｐゴシック" charset="-128"/>
              </a:rPr>
              <a:t> b </a:t>
            </a:r>
            <a:r>
              <a:rPr lang="de-DE" altLang="x-none" sz="2400" dirty="0">
                <a:ea typeface="ＭＳ Ｐゴシック" charset="-128"/>
              </a:rPr>
              <a:t>=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</a:t>
            </a:r>
          </a:p>
          <a:p>
            <a:pPr lvl="2"/>
            <a:r>
              <a:rPr lang="de-DE" altLang="x-none" sz="2400" dirty="0" smtClean="0">
                <a:latin typeface="Symbol" charset="2"/>
                <a:ea typeface="ＭＳ Ｐゴシック" charset="-128"/>
              </a:rPr>
              <a:t>    </a:t>
            </a:r>
            <a:r>
              <a:rPr lang="de-DE" altLang="x-none" sz="2400" dirty="0">
                <a:latin typeface="Symbol" charset="2"/>
                <a:ea typeface="ＭＳ Ｐゴシック" charset="-128"/>
                <a:sym typeface="Symbol" charset="2"/>
              </a:rPr>
              <a:t></a:t>
            </a:r>
            <a:r>
              <a:rPr lang="de-DE" altLang="x-none" sz="2400" dirty="0">
                <a:latin typeface="Symbol" charset="2"/>
                <a:ea typeface="ＭＳ Ｐゴシック" charset="-128"/>
              </a:rPr>
              <a:t>(a </a:t>
            </a:r>
            <a:r>
              <a:rPr lang="de-DE" altLang="x-none" sz="24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800" dirty="0">
                <a:ea typeface="ＭＳ Ｐゴシック" charset="-128"/>
              </a:rPr>
              <a:t> 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i</a:t>
            </a:r>
            <a:r>
              <a:rPr lang="de-DE" altLang="x-none" sz="1800" dirty="0">
                <a:ea typeface="ＭＳ Ｐゴシック" charset="-128"/>
              </a:rPr>
              <a:t>)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Finde eine solche FD</a:t>
            </a:r>
          </a:p>
          <a:p>
            <a:pPr lvl="2"/>
            <a:r>
              <a:rPr lang="de-DE" altLang="x-none" sz="1800" dirty="0">
                <a:ea typeface="ＭＳ Ｐゴシック" charset="-128"/>
              </a:rPr>
              <a:t>Man sollte sie so wählen, dass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1800" dirty="0">
                <a:ea typeface="ＭＳ Ｐゴシック" charset="-128"/>
              </a:rPr>
              <a:t> alle von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1800" dirty="0">
                <a:ea typeface="ＭＳ Ｐゴシック" charset="-128"/>
              </a:rPr>
              <a:t> funktional abhängigen Attribute B 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 </a:t>
            </a:r>
            <a:r>
              <a:rPr lang="de-DE" altLang="x-none" sz="1800" dirty="0">
                <a:ea typeface="ＭＳ Ｐゴシック" charset="-128"/>
              </a:rPr>
              <a:t>(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i</a:t>
            </a:r>
            <a:r>
              <a:rPr lang="de-DE" altLang="x-none" sz="1800" dirty="0">
                <a:ea typeface="ＭＳ Ｐゴシック" charset="-128"/>
              </a:rPr>
              <a:t> -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1800" dirty="0">
                <a:ea typeface="ＭＳ Ｐゴシック" charset="-128"/>
              </a:rPr>
              <a:t>) enthält, damit der Dekompositionsalgorithmus möglichst schnell terminiert.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Zerlege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i</a:t>
            </a:r>
            <a:r>
              <a:rPr lang="de-DE" altLang="x-none" sz="2000" dirty="0">
                <a:ea typeface="ＭＳ Ｐゴシック" charset="-128"/>
              </a:rPr>
              <a:t> in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i1 :=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2000" dirty="0">
                <a:ea typeface="ＭＳ Ｐゴシック" charset="-128"/>
                <a:sym typeface="Symbol" charset="2"/>
              </a:rPr>
              <a:t>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 b </a:t>
            </a:r>
            <a:r>
              <a:rPr lang="de-DE" altLang="x-none" sz="2000" dirty="0">
                <a:ea typeface="ＭＳ Ｐゴシック" charset="-128"/>
              </a:rPr>
              <a:t>und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i2 :=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i</a:t>
            </a:r>
            <a:r>
              <a:rPr lang="de-DE" altLang="x-none" sz="2000" dirty="0">
                <a:ea typeface="ＭＳ Ｐゴシック" charset="-128"/>
              </a:rPr>
              <a:t> - </a:t>
            </a:r>
            <a:r>
              <a:rPr lang="de-DE" altLang="x-none" sz="2000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2000" dirty="0">
                <a:ea typeface="ＭＳ Ｐゴシック" charset="-128"/>
              </a:rPr>
              <a:t> </a:t>
            </a:r>
          </a:p>
          <a:p>
            <a:pPr lvl="1"/>
            <a:r>
              <a:rPr lang="de-DE" altLang="x-none" sz="2000" dirty="0">
                <a:ea typeface="ＭＳ Ｐゴシック" charset="-128"/>
              </a:rPr>
              <a:t>Entferne </a:t>
            </a:r>
            <a:r>
              <a:rPr lang="de-DE" altLang="x-none" sz="20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 err="1">
                <a:ea typeface="ＭＳ Ｐゴシック" charset="-128"/>
              </a:rPr>
              <a:t>i</a:t>
            </a:r>
            <a:r>
              <a:rPr lang="de-DE" altLang="x-none" sz="2000" dirty="0">
                <a:ea typeface="ＭＳ Ｐゴシック" charset="-128"/>
              </a:rPr>
              <a:t> aus Z und füge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i1 und </a:t>
            </a:r>
            <a:r>
              <a:rPr lang="de-DE" altLang="x-none" sz="2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000" dirty="0">
                <a:ea typeface="ＭＳ Ｐゴシック" charset="-128"/>
              </a:rPr>
              <a:t>i2 ein, also </a:t>
            </a:r>
          </a:p>
          <a:p>
            <a:pPr lvl="2"/>
            <a:r>
              <a:rPr lang="de-DE" altLang="x-none" sz="1800" dirty="0">
                <a:ea typeface="ＭＳ Ｐゴシック" charset="-128"/>
              </a:rPr>
              <a:t>Z := (Z – {</a:t>
            </a:r>
            <a:r>
              <a:rPr lang="de-DE" altLang="x-none" sz="1800" dirty="0" err="1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 err="1">
                <a:ea typeface="ＭＳ Ｐゴシック" charset="-128"/>
              </a:rPr>
              <a:t>i</a:t>
            </a:r>
            <a:r>
              <a:rPr lang="de-DE" altLang="x-none" sz="1800" dirty="0">
                <a:ea typeface="ＭＳ Ｐゴシック" charset="-128"/>
              </a:rPr>
              <a:t>}) 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 </a:t>
            </a:r>
            <a:r>
              <a:rPr lang="de-DE" altLang="x-none" sz="1800" dirty="0">
                <a:ea typeface="ＭＳ Ｐゴシック" charset="-128"/>
              </a:rPr>
              <a:t>{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i1} 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 </a:t>
            </a:r>
            <a:r>
              <a:rPr lang="de-DE" altLang="x-none" sz="1800" dirty="0">
                <a:ea typeface="ＭＳ Ｐゴシック" charset="-128"/>
              </a:rPr>
              <a:t>{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 dirty="0">
                <a:ea typeface="ＭＳ Ｐゴシック" charset="-128"/>
              </a:rPr>
              <a:t>i2}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788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Veranschaulichung der Dekomposition</a:t>
            </a:r>
          </a:p>
        </p:txBody>
      </p:sp>
      <p:sp>
        <p:nvSpPr>
          <p:cNvPr id="113666" name="AutoShape 5"/>
          <p:cNvSpPr>
            <a:spLocks noChangeArrowheads="1"/>
          </p:cNvSpPr>
          <p:nvPr/>
        </p:nvSpPr>
        <p:spPr bwMode="auto">
          <a:xfrm>
            <a:off x="2141935" y="1600200"/>
            <a:ext cx="3888581" cy="378619"/>
          </a:xfrm>
          <a:prstGeom prst="leftRightArrow">
            <a:avLst>
              <a:gd name="adj1" fmla="val 74213"/>
              <a:gd name="adj2" fmla="val 205361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de-DE" altLang="x-none" sz="1800">
                <a:latin typeface="Lucida Handwriting" charset="0"/>
              </a:rPr>
              <a:t>R</a:t>
            </a:r>
            <a:r>
              <a:rPr kumimoji="1" lang="de-DE" altLang="x-none" sz="1800"/>
              <a:t>i</a:t>
            </a:r>
          </a:p>
        </p:txBody>
      </p:sp>
      <p:sp>
        <p:nvSpPr>
          <p:cNvPr id="113667" name="Oval 6"/>
          <p:cNvSpPr>
            <a:spLocks noChangeArrowheads="1"/>
          </p:cNvSpPr>
          <p:nvPr/>
        </p:nvSpPr>
        <p:spPr bwMode="auto">
          <a:xfrm>
            <a:off x="2196704" y="2281238"/>
            <a:ext cx="2268140" cy="864394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>
                <a:latin typeface="Lucida Handwriting" charset="0"/>
              </a:rPr>
              <a:t>R</a:t>
            </a:r>
            <a:r>
              <a:rPr kumimoji="1" lang="de-DE" altLang="x-none" sz="1800"/>
              <a:t>i</a:t>
            </a:r>
            <a:r>
              <a:rPr lang="de-DE" altLang="x-none" sz="1800">
                <a:latin typeface="Tahoma" charset="0"/>
              </a:rPr>
              <a:t>1</a:t>
            </a:r>
          </a:p>
          <a:p>
            <a:endParaRPr lang="de-DE" altLang="x-none" sz="1800">
              <a:latin typeface="Tahoma" charset="0"/>
            </a:endParaRPr>
          </a:p>
          <a:p>
            <a:r>
              <a:rPr lang="de-DE" altLang="x-none" sz="1800">
                <a:latin typeface="Symbol" charset="2"/>
              </a:rPr>
              <a:t>b                  a </a:t>
            </a:r>
          </a:p>
          <a:p>
            <a:r>
              <a:rPr lang="de-DE" altLang="x-none" sz="1800">
                <a:latin typeface="Symbol" charset="2"/>
              </a:rPr>
              <a:t> </a:t>
            </a:r>
          </a:p>
          <a:p>
            <a:r>
              <a:rPr lang="de-DE" altLang="x-none" sz="1800">
                <a:latin typeface="Tahoma" charset="0"/>
              </a:rPr>
              <a:t> </a:t>
            </a:r>
          </a:p>
        </p:txBody>
      </p:sp>
      <p:sp>
        <p:nvSpPr>
          <p:cNvPr id="113668" name="Oval 7"/>
          <p:cNvSpPr>
            <a:spLocks noChangeArrowheads="1"/>
          </p:cNvSpPr>
          <p:nvPr/>
        </p:nvSpPr>
        <p:spPr bwMode="auto">
          <a:xfrm>
            <a:off x="3546873" y="2280047"/>
            <a:ext cx="2483644" cy="865584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dirty="0">
                <a:latin typeface="Lucida Handwriting" charset="0"/>
              </a:rPr>
              <a:t>    R</a:t>
            </a:r>
            <a:r>
              <a:rPr kumimoji="1" lang="de-DE" altLang="x-none" sz="1800" dirty="0"/>
              <a:t>i</a:t>
            </a:r>
            <a:r>
              <a:rPr lang="de-DE" altLang="x-none" sz="1800" dirty="0">
                <a:latin typeface="Tahoma" charset="0"/>
              </a:rPr>
              <a:t>2</a:t>
            </a:r>
          </a:p>
          <a:p>
            <a:endParaRPr lang="de-DE" altLang="x-none" sz="1800" dirty="0">
              <a:latin typeface="Tahoma" charset="0"/>
            </a:endParaRPr>
          </a:p>
          <a:p>
            <a:pPr algn="ctr">
              <a:buClr>
                <a:schemeClr val="tx1"/>
              </a:buClr>
              <a:buFont typeface="Symbol" charset="2"/>
              <a:buChar char=" "/>
            </a:pPr>
            <a:r>
              <a:rPr lang="de-DE" altLang="x-none" sz="1800" dirty="0">
                <a:latin typeface="Symbol" charset="2"/>
              </a:rPr>
              <a:t>                 </a:t>
            </a:r>
            <a:r>
              <a:rPr lang="de-DE" altLang="x-none" sz="1800" dirty="0" err="1">
                <a:latin typeface="Symbol" charset="2"/>
              </a:rPr>
              <a:t>g</a:t>
            </a:r>
            <a:r>
              <a:rPr lang="de-DE" altLang="x-none" sz="1800" dirty="0">
                <a:latin typeface="Symbol" charset="2"/>
              </a:rPr>
              <a:t> = </a:t>
            </a:r>
            <a:r>
              <a:rPr lang="de-DE" altLang="x-none" sz="1800" dirty="0" err="1">
                <a:latin typeface="Lucida Handwriting" charset="0"/>
              </a:rPr>
              <a:t>R</a:t>
            </a:r>
            <a:r>
              <a:rPr kumimoji="1" lang="de-DE" altLang="x-none" sz="1800" dirty="0" err="1"/>
              <a:t>i</a:t>
            </a:r>
            <a:r>
              <a:rPr kumimoji="1" lang="de-DE" altLang="x-none" sz="1800" dirty="0"/>
              <a:t> –(</a:t>
            </a:r>
            <a:r>
              <a:rPr kumimoji="1" lang="de-DE" altLang="x-none" sz="1800" dirty="0" err="1">
                <a:latin typeface="Symbol" charset="2"/>
              </a:rPr>
              <a:t>a</a:t>
            </a:r>
            <a:r>
              <a:rPr kumimoji="1" lang="de-DE" altLang="x-none" sz="1800" dirty="0" err="1">
                <a:latin typeface="Tahoma" charset="0"/>
                <a:sym typeface="Symbol" charset="2"/>
              </a:rPr>
              <a:t></a:t>
            </a:r>
            <a:r>
              <a:rPr kumimoji="1" lang="de-DE" altLang="x-none" sz="1800" dirty="0" err="1">
                <a:latin typeface="Symbol" charset="2"/>
              </a:rPr>
              <a:t>b</a:t>
            </a:r>
            <a:r>
              <a:rPr kumimoji="1" lang="de-DE" altLang="x-none" sz="1800" dirty="0"/>
              <a:t>)</a:t>
            </a:r>
            <a:endParaRPr lang="de-DE" altLang="x-none" sz="1800" dirty="0">
              <a:latin typeface="Symbol" charset="2"/>
            </a:endParaRPr>
          </a:p>
          <a:p>
            <a:endParaRPr lang="de-DE" altLang="x-none" sz="1800" dirty="0">
              <a:latin typeface="Symbol" charset="2"/>
            </a:endParaRPr>
          </a:p>
          <a:p>
            <a:endParaRPr lang="de-DE" altLang="x-none" sz="1800" dirty="0"/>
          </a:p>
        </p:txBody>
      </p:sp>
      <p:sp>
        <p:nvSpPr>
          <p:cNvPr id="113669" name="Line 8"/>
          <p:cNvSpPr>
            <a:spLocks noChangeShapeType="1"/>
          </p:cNvSpPr>
          <p:nvPr/>
        </p:nvSpPr>
        <p:spPr bwMode="auto">
          <a:xfrm flipH="1">
            <a:off x="2952751" y="2733675"/>
            <a:ext cx="756047" cy="119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803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Dekomposition der Relation Städte in BCNF-Relationen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Städte: {[Ort, BLand, Ministerpräsident/in, EW]}</a:t>
            </a:r>
          </a:p>
          <a:p>
            <a:r>
              <a:rPr lang="de-DE" altLang="x-none">
                <a:ea typeface="ＭＳ Ｐゴシック" charset="-128"/>
              </a:rPr>
              <a:t>Geltende FDs:	</a:t>
            </a:r>
          </a:p>
          <a:p>
            <a:pPr lvl="1"/>
            <a:r>
              <a:rPr lang="de-DE" altLang="x-none">
                <a:ea typeface="ＭＳ Ｐゴシック" charset="-128"/>
              </a:rPr>
              <a:t>{BLand} </a:t>
            </a:r>
            <a:r>
              <a:rPr lang="de-DE" altLang="x-none">
                <a:ea typeface="ＭＳ Ｐゴシック" charset="-128"/>
                <a:sym typeface="Wingdings" charset="2"/>
              </a:rPr>
              <a:t> {</a:t>
            </a:r>
            <a:r>
              <a:rPr lang="de-DE" altLang="x-none">
                <a:ea typeface="ＭＳ Ｐゴシック" charset="-128"/>
              </a:rPr>
              <a:t>Ministerpräsident/in</a:t>
            </a:r>
            <a:r>
              <a:rPr lang="de-DE" altLang="x-none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r>
              <a:rPr lang="de-DE" altLang="x-none">
                <a:ea typeface="ＭＳ Ｐゴシック" charset="-128"/>
              </a:rPr>
              <a:t>{Ort, BLand} </a:t>
            </a:r>
            <a:r>
              <a:rPr lang="de-DE" altLang="x-none">
                <a:ea typeface="ＭＳ Ｐゴシック" charset="-128"/>
                <a:sym typeface="Wingdings" charset="2"/>
              </a:rPr>
              <a:t> {EW}</a:t>
            </a:r>
          </a:p>
          <a:p>
            <a:pPr lvl="1"/>
            <a:r>
              <a:rPr lang="de-DE" altLang="x-none">
                <a:ea typeface="ＭＳ Ｐゴシック" charset="-128"/>
              </a:rPr>
              <a:t>{Ministerpräsident/in} </a:t>
            </a:r>
            <a:r>
              <a:rPr lang="de-DE" altLang="x-none">
                <a:ea typeface="ＭＳ Ｐゴシック" charset="-128"/>
                <a:sym typeface="Wingdings" charset="2"/>
              </a:rPr>
              <a:t> {BLand}</a:t>
            </a:r>
            <a:endParaRPr lang="de-DE" altLang="x-none">
              <a:ea typeface="ＭＳ Ｐゴシック" charset="-128"/>
            </a:endParaRPr>
          </a:p>
          <a:p>
            <a:endParaRPr lang="de-DE" altLang="x-none">
              <a:ea typeface="ＭＳ Ｐゴシック" charset="-128"/>
            </a:endParaRPr>
          </a:p>
          <a:p>
            <a:r>
              <a:rPr kumimoji="0" lang="de-DE" altLang="x-none">
                <a:solidFill>
                  <a:srgbClr val="0000FF"/>
                </a:solidFill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</a:t>
            </a:r>
            <a:r>
              <a:rPr kumimoji="0" lang="de-DE" altLang="x-none">
                <a:solidFill>
                  <a:srgbClr val="0000FF"/>
                </a:solidFill>
                <a:ea typeface="ＭＳ Ｐゴシック" charset="-128"/>
              </a:rPr>
              <a:t>1</a:t>
            </a:r>
            <a:r>
              <a:rPr lang="de-DE" altLang="x-none">
                <a:solidFill>
                  <a:srgbClr val="0000FF"/>
                </a:solidFill>
                <a:ea typeface="ＭＳ Ｐゴシック" charset="-128"/>
              </a:rPr>
              <a:t>:</a:t>
            </a:r>
            <a:r>
              <a:rPr lang="de-DE" altLang="x-none">
                <a:ea typeface="ＭＳ Ｐゴシック" charset="-128"/>
              </a:rPr>
              <a:t>     </a:t>
            </a:r>
          </a:p>
          <a:p>
            <a:pPr lvl="1"/>
            <a:r>
              <a:rPr lang="de-DE" altLang="x-none">
                <a:ea typeface="ＭＳ Ｐゴシック" charset="-128"/>
              </a:rPr>
              <a:t>Regierungen: {[BLand, Ministerpräsident/in]}</a:t>
            </a:r>
          </a:p>
          <a:p>
            <a:endParaRPr lang="de-DE" altLang="x-none">
              <a:ea typeface="ＭＳ Ｐゴシック" charset="-128"/>
            </a:endParaRPr>
          </a:p>
          <a:p>
            <a:r>
              <a:rPr kumimoji="0" lang="de-DE" altLang="x-none">
                <a:solidFill>
                  <a:srgbClr val="0000FF"/>
                </a:solidFill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>
                <a:solidFill>
                  <a:srgbClr val="0000FF"/>
                </a:solidFill>
                <a:latin typeface="Arial" charset="0"/>
                <a:ea typeface="ＭＳ Ｐゴシック" charset="-128"/>
              </a:rPr>
              <a:t>i</a:t>
            </a:r>
            <a:r>
              <a:rPr kumimoji="0" lang="de-DE" altLang="x-none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de-DE" altLang="x-none">
                <a:solidFill>
                  <a:srgbClr val="0000FF"/>
                </a:solidFill>
                <a:ea typeface="ＭＳ Ｐゴシック" charset="-128"/>
              </a:rPr>
              <a:t>:</a:t>
            </a:r>
            <a:r>
              <a:rPr lang="de-DE" altLang="x-none">
                <a:ea typeface="ＭＳ Ｐゴシック" charset="-128"/>
              </a:rPr>
              <a:t>     </a:t>
            </a:r>
          </a:p>
          <a:p>
            <a:pPr lvl="1"/>
            <a:r>
              <a:rPr lang="de-DE" altLang="x-none">
                <a:ea typeface="ＭＳ Ｐゴシック" charset="-128"/>
              </a:rPr>
              <a:t>Städte: {[Ort, BLand, EW]}</a:t>
            </a:r>
          </a:p>
          <a:p>
            <a:pPr lvl="1"/>
            <a:endParaRPr lang="de-DE" altLang="x-none">
              <a:ea typeface="ＭＳ Ｐゴシック" charset="-128"/>
            </a:endParaRPr>
          </a:p>
          <a:p>
            <a:r>
              <a:rPr lang="de-DE" altLang="x-none">
                <a:ea typeface="ＭＳ Ｐゴシック" charset="-128"/>
              </a:rPr>
              <a:t>Zerlegung ist verlustlos und auch abhängigkeitserhaltend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8249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Beispiel</a:t>
            </a:r>
          </a:p>
        </p:txBody>
      </p:sp>
      <p:sp>
        <p:nvSpPr>
          <p:cNvPr id="25602" name="Rectangle 158"/>
          <p:cNvSpPr>
            <a:spLocks noGrp="1" noChangeArrowheads="1"/>
          </p:cNvSpPr>
          <p:nvPr>
            <p:ph type="body" idx="1"/>
          </p:nvPr>
        </p:nvSpPr>
        <p:spPr>
          <a:xfrm>
            <a:off x="1143000" y="3381375"/>
            <a:ext cx="6858000" cy="1762125"/>
          </a:xfrm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graphicFrame>
        <p:nvGraphicFramePr>
          <p:cNvPr id="70813" name="Group 157"/>
          <p:cNvGraphicFramePr>
            <a:graphicFrameLocks noGrp="1"/>
          </p:cNvGraphicFramePr>
          <p:nvPr/>
        </p:nvGraphicFramePr>
        <p:xfrm>
          <a:off x="1601391" y="1006078"/>
          <a:ext cx="5366147" cy="2194416"/>
        </p:xfrm>
        <a:graphic>
          <a:graphicData uri="http://schemas.openxmlformats.org/drawingml/2006/table">
            <a:tbl>
              <a:tblPr/>
              <a:tblGrid>
                <a:gridCol w="972740"/>
                <a:gridCol w="1275160"/>
                <a:gridCol w="972740"/>
                <a:gridCol w="1072754"/>
                <a:gridCol w="1072753"/>
              </a:tblGrid>
              <a:tr h="274302">
                <a:tc gridSpan="5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Stammbaum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Kind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Vater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Mutter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Opa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Oma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Martha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917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 dirty="0">
                <a:ea typeface="ＭＳ Ｐゴシック" charset="-128"/>
              </a:rPr>
              <a:t>Dekomposition des </a:t>
            </a:r>
            <a:r>
              <a:rPr lang="de-DE" altLang="x-none" sz="2400" dirty="0" err="1">
                <a:ea typeface="ＭＳ Ｐゴシック" charset="-128"/>
              </a:rPr>
              <a:t>PLZverzeichnis</a:t>
            </a:r>
            <a:r>
              <a:rPr lang="de-DE" altLang="x-none" sz="2400" dirty="0">
                <a:ea typeface="ＭＳ Ｐゴシック" charset="-128"/>
              </a:rPr>
              <a:t> in BCNF-Relationen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229100"/>
          </a:xfrm>
        </p:spPr>
        <p:txBody>
          <a:bodyPr/>
          <a:lstStyle/>
          <a:p>
            <a:r>
              <a:rPr lang="de-DE" altLang="x-none" dirty="0" smtClean="0">
                <a:ea typeface="ＭＳ Ｐゴシック" charset="-128"/>
              </a:rPr>
              <a:t>                                 </a:t>
            </a:r>
            <a:r>
              <a:rPr lang="de-DE" altLang="x-none" dirty="0" err="1" smtClean="0">
                <a:ea typeface="ＭＳ Ｐゴシック" charset="-128"/>
              </a:rPr>
              <a:t>PLZverzeichnis</a:t>
            </a:r>
            <a:r>
              <a:rPr lang="de-DE" altLang="x-none" dirty="0">
                <a:ea typeface="ＭＳ Ｐゴシック" charset="-128"/>
              </a:rPr>
              <a:t>: {[Straße, Ort, Bland, PLZ]}</a:t>
            </a:r>
          </a:p>
          <a:p>
            <a:endParaRPr lang="de-DE" altLang="x-none" dirty="0">
              <a:ea typeface="ＭＳ Ｐゴシック" charset="-128"/>
            </a:endParaRPr>
          </a:p>
          <a:p>
            <a:endParaRPr lang="de-DE" altLang="x-none" dirty="0">
              <a:ea typeface="ＭＳ Ｐゴシック" charset="-128"/>
            </a:endParaRPr>
          </a:p>
          <a:p>
            <a:r>
              <a:rPr lang="de-DE" altLang="x-none" dirty="0">
                <a:ea typeface="ＭＳ Ｐゴシック" charset="-128"/>
              </a:rPr>
              <a:t>Funktionale Abhängigkeiten: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{PLZ}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{Ort, 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BLand</a:t>
            </a:r>
            <a:r>
              <a:rPr lang="de-DE" altLang="x-none" dirty="0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{Straße, Ort, </a:t>
            </a:r>
            <a:r>
              <a:rPr lang="de-DE" altLang="x-none" dirty="0" err="1">
                <a:ea typeface="ＭＳ Ｐゴシック" charset="-128"/>
              </a:rPr>
              <a:t>BLand</a:t>
            </a:r>
            <a:r>
              <a:rPr lang="de-DE" altLang="x-none" dirty="0">
                <a:ea typeface="ＭＳ Ｐゴシック" charset="-128"/>
              </a:rPr>
              <a:t>}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{PLZ</a:t>
            </a:r>
            <a:r>
              <a:rPr lang="de-DE" altLang="x-none" dirty="0" smtClean="0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endParaRPr lang="de-DE" altLang="x-none" dirty="0">
              <a:ea typeface="ＭＳ Ｐゴシック" charset="-128"/>
              <a:sym typeface="Wingdings" charset="2"/>
            </a:endParaRPr>
          </a:p>
          <a:p>
            <a:r>
              <a:rPr lang="de-DE" altLang="x-none" dirty="0">
                <a:ea typeface="ＭＳ Ｐゴシック" charset="-128"/>
              </a:rPr>
              <a:t>Betrachte die Zerlegung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Orte: {[PLZ, Ort, </a:t>
            </a:r>
            <a:r>
              <a:rPr lang="de-DE" altLang="x-none" dirty="0" err="1">
                <a:ea typeface="ＭＳ Ｐゴシック" charset="-128"/>
              </a:rPr>
              <a:t>BLand</a:t>
            </a:r>
            <a:r>
              <a:rPr lang="de-DE" altLang="x-none" dirty="0">
                <a:ea typeface="ＭＳ Ｐゴシック" charset="-128"/>
              </a:rPr>
              <a:t>]}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Straßen: {[PLZ, Straße</a:t>
            </a:r>
            <a:r>
              <a:rPr lang="de-DE" altLang="x-none" dirty="0" smtClean="0">
                <a:ea typeface="ＭＳ Ｐゴシック" charset="-128"/>
              </a:rPr>
              <a:t>]}</a:t>
            </a:r>
          </a:p>
          <a:p>
            <a:pPr lvl="1"/>
            <a:endParaRPr lang="de-DE" altLang="x-none" dirty="0">
              <a:ea typeface="ＭＳ Ｐゴシック" charset="-128"/>
            </a:endParaRPr>
          </a:p>
          <a:p>
            <a:r>
              <a:rPr lang="de-DE" altLang="x-none" dirty="0">
                <a:ea typeface="ＭＳ Ｐゴシック" charset="-128"/>
              </a:rPr>
              <a:t>Diese Zerlegung 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ist verlustlos   aber</a:t>
            </a:r>
          </a:p>
          <a:p>
            <a:pPr lvl="1"/>
            <a:r>
              <a:rPr lang="de-DE" altLang="x-none" b="1" dirty="0">
                <a:ea typeface="ＭＳ Ｐゴシック" charset="-128"/>
              </a:rPr>
              <a:t>n</a:t>
            </a:r>
            <a:r>
              <a:rPr lang="de-DE" altLang="x-none" b="1" dirty="0" smtClean="0">
                <a:ea typeface="ＭＳ Ｐゴシック" charset="-128"/>
              </a:rPr>
              <a:t>icht</a:t>
            </a:r>
            <a:r>
              <a:rPr lang="de-DE" altLang="x-none" dirty="0" smtClean="0">
                <a:ea typeface="ＭＳ Ｐゴシック" charset="-128"/>
              </a:rPr>
              <a:t> </a:t>
            </a:r>
            <a:r>
              <a:rPr lang="de-DE" altLang="x-none" dirty="0">
                <a:ea typeface="ＭＳ Ｐゴシック" charset="-128"/>
              </a:rPr>
              <a:t>abhängigkeitserhaltend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Siehe oben </a:t>
            </a:r>
          </a:p>
          <a:p>
            <a:endParaRPr lang="de-DE" altLang="x-none" dirty="0">
              <a:ea typeface="ＭＳ Ｐゴシック" charset="-128"/>
            </a:endParaRPr>
          </a:p>
        </p:txBody>
      </p:sp>
      <p:sp>
        <p:nvSpPr>
          <p:cNvPr id="117763" name="Freeform 4"/>
          <p:cNvSpPr>
            <a:spLocks/>
          </p:cNvSpPr>
          <p:nvPr/>
        </p:nvSpPr>
        <p:spPr bwMode="auto">
          <a:xfrm>
            <a:off x="3850104" y="1215032"/>
            <a:ext cx="1693445" cy="432197"/>
          </a:xfrm>
          <a:custGeom>
            <a:avLst/>
            <a:gdLst>
              <a:gd name="T0" fmla="*/ 0 w 1632"/>
              <a:gd name="T1" fmla="*/ 2147483647 h 363"/>
              <a:gd name="T2" fmla="*/ 0 w 1632"/>
              <a:gd name="T3" fmla="*/ 2147483647 h 363"/>
              <a:gd name="T4" fmla="*/ 2147483647 w 1632"/>
              <a:gd name="T5" fmla="*/ 2147483647 h 363"/>
              <a:gd name="T6" fmla="*/ 2147483647 w 1632"/>
              <a:gd name="T7" fmla="*/ 2147483647 h 363"/>
              <a:gd name="T8" fmla="*/ 2147483647 w 1632"/>
              <a:gd name="T9" fmla="*/ 2147483647 h 363"/>
              <a:gd name="T10" fmla="*/ 2147483647 w 1632"/>
              <a:gd name="T11" fmla="*/ 2147483647 h 363"/>
              <a:gd name="T12" fmla="*/ 2147483647 w 1632"/>
              <a:gd name="T13" fmla="*/ 0 h 363"/>
              <a:gd name="T14" fmla="*/ 2147483647 w 1632"/>
              <a:gd name="T15" fmla="*/ 2147483647 h 363"/>
              <a:gd name="T16" fmla="*/ 2147483647 w 1632"/>
              <a:gd name="T17" fmla="*/ 2147483647 h 363"/>
              <a:gd name="T18" fmla="*/ 2147483647 w 1632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32"/>
              <a:gd name="T31" fmla="*/ 0 h 363"/>
              <a:gd name="T32" fmla="*/ 1632 w 1632"/>
              <a:gd name="T33" fmla="*/ 363 h 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32" h="363">
                <a:moveTo>
                  <a:pt x="0" y="45"/>
                </a:moveTo>
                <a:lnTo>
                  <a:pt x="0" y="363"/>
                </a:lnTo>
                <a:lnTo>
                  <a:pt x="589" y="363"/>
                </a:lnTo>
                <a:lnTo>
                  <a:pt x="589" y="45"/>
                </a:lnTo>
                <a:lnTo>
                  <a:pt x="589" y="363"/>
                </a:lnTo>
                <a:lnTo>
                  <a:pt x="1088" y="363"/>
                </a:lnTo>
                <a:lnTo>
                  <a:pt x="1088" y="0"/>
                </a:lnTo>
                <a:lnTo>
                  <a:pt x="1088" y="363"/>
                </a:lnTo>
                <a:lnTo>
                  <a:pt x="1632" y="363"/>
                </a:lnTo>
                <a:lnTo>
                  <a:pt x="1632" y="45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764" name="Freeform 5"/>
          <p:cNvSpPr>
            <a:spLocks/>
          </p:cNvSpPr>
          <p:nvPr/>
        </p:nvSpPr>
        <p:spPr bwMode="auto">
          <a:xfrm>
            <a:off x="4468872" y="573881"/>
            <a:ext cx="1074678" cy="377429"/>
          </a:xfrm>
          <a:custGeom>
            <a:avLst/>
            <a:gdLst>
              <a:gd name="T0" fmla="*/ 2147483647 w 1088"/>
              <a:gd name="T1" fmla="*/ 2147483647 h 317"/>
              <a:gd name="T2" fmla="*/ 2147483647 w 1088"/>
              <a:gd name="T3" fmla="*/ 0 h 317"/>
              <a:gd name="T4" fmla="*/ 0 w 1088"/>
              <a:gd name="T5" fmla="*/ 0 h 317"/>
              <a:gd name="T6" fmla="*/ 0 w 1088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1088"/>
              <a:gd name="T13" fmla="*/ 0 h 317"/>
              <a:gd name="T14" fmla="*/ 1088 w 1088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8" h="317">
                <a:moveTo>
                  <a:pt x="1088" y="272"/>
                </a:moveTo>
                <a:lnTo>
                  <a:pt x="1088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7765" name="Line 6"/>
          <p:cNvSpPr>
            <a:spLocks noChangeShapeType="1"/>
          </p:cNvSpPr>
          <p:nvPr/>
        </p:nvSpPr>
        <p:spPr bwMode="auto">
          <a:xfrm>
            <a:off x="4895850" y="573881"/>
            <a:ext cx="0" cy="37742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305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1" name="Group 3"/>
          <p:cNvGraphicFramePr>
            <a:graphicFrameLocks noGrp="1"/>
          </p:cNvGraphicFramePr>
          <p:nvPr/>
        </p:nvGraphicFramePr>
        <p:xfrm>
          <a:off x="2141935" y="789385"/>
          <a:ext cx="5300664" cy="1975349"/>
        </p:xfrm>
        <a:graphic>
          <a:graphicData uri="http://schemas.openxmlformats.org/drawingml/2006/table">
            <a:tbl>
              <a:tblPr/>
              <a:tblGrid>
                <a:gridCol w="1241822"/>
                <a:gridCol w="1448991"/>
                <a:gridCol w="1575197"/>
                <a:gridCol w="1034654"/>
              </a:tblGrid>
              <a:tr h="397769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PLZverzeichnis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125" name="Group 37"/>
          <p:cNvGraphicFramePr>
            <a:graphicFrameLocks noGrp="1"/>
          </p:cNvGraphicFramePr>
          <p:nvPr/>
        </p:nvGraphicFramePr>
        <p:xfrm>
          <a:off x="1277541" y="3165872"/>
          <a:ext cx="2808684" cy="1975349"/>
        </p:xfrm>
        <a:graphic>
          <a:graphicData uri="http://schemas.openxmlformats.org/drawingml/2006/table">
            <a:tbl>
              <a:tblPr/>
              <a:tblGrid>
                <a:gridCol w="1134665"/>
                <a:gridCol w="1674019"/>
              </a:tblGrid>
              <a:tr h="39776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Straßen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Galgenstraße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Goethestrasse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147" name="Group 59"/>
          <p:cNvGraphicFramePr>
            <a:graphicFrameLocks noGrp="1"/>
          </p:cNvGraphicFramePr>
          <p:nvPr/>
        </p:nvGraphicFramePr>
        <p:xfrm>
          <a:off x="4356497" y="3165872"/>
          <a:ext cx="3618309" cy="1975248"/>
        </p:xfrm>
        <a:graphic>
          <a:graphicData uri="http://schemas.openxmlformats.org/drawingml/2006/table">
            <a:tbl>
              <a:tblPr/>
              <a:tblGrid>
                <a:gridCol w="1350169"/>
                <a:gridCol w="1457325"/>
                <a:gridCol w="810815"/>
              </a:tblGrid>
              <a:tr h="39779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Orte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BLand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PLZ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60313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Hessen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60437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15234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Frankfurt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Brandenburg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charset="0"/>
                        </a:rPr>
                        <a:t>15235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0982" name="AutoShape 87"/>
          <p:cNvCxnSpPr>
            <a:cxnSpLocks noChangeShapeType="1"/>
          </p:cNvCxnSpPr>
          <p:nvPr/>
        </p:nvCxnSpPr>
        <p:spPr bwMode="auto">
          <a:xfrm flipH="1">
            <a:off x="2682479" y="2757488"/>
            <a:ext cx="2150269" cy="40838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3" name="AutoShape 88"/>
          <p:cNvCxnSpPr>
            <a:cxnSpLocks noChangeShapeType="1"/>
          </p:cNvCxnSpPr>
          <p:nvPr/>
        </p:nvCxnSpPr>
        <p:spPr bwMode="auto">
          <a:xfrm flipH="1" flipV="1">
            <a:off x="4832747" y="2757488"/>
            <a:ext cx="1333500" cy="40838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9177" name="Object 89"/>
          <p:cNvGraphicFramePr>
            <a:graphicFrameLocks noChangeAspect="1"/>
          </p:cNvGraphicFramePr>
          <p:nvPr/>
        </p:nvGraphicFramePr>
        <p:xfrm>
          <a:off x="7314010" y="1924050"/>
          <a:ext cx="68699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8" name="Clip" r:id="rId4" imgW="2439988" imgH="4413250" progId="MS_ClipArt_Gallery.2">
                  <p:embed/>
                </p:oleObj>
              </mc:Choice>
              <mc:Fallback>
                <p:oleObj name="Clip" r:id="rId4" imgW="2439988" imgH="44132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010" y="1924050"/>
                        <a:ext cx="68699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85" name="BC7C904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5624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51</a:t>
            </a:fld>
            <a:endParaRPr lang="en-US" altLang="x-none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41" y="141685"/>
            <a:ext cx="8044405" cy="573881"/>
          </a:xfrm>
        </p:spPr>
        <p:txBody>
          <a:bodyPr/>
          <a:lstStyle/>
          <a:p>
            <a:r>
              <a:rPr lang="de-DE" altLang="x-none" sz="2400" dirty="0">
                <a:ea typeface="ＭＳ Ｐゴシック" charset="-128"/>
              </a:rPr>
              <a:t>Einfügen zweier Tupel, die die FD </a:t>
            </a:r>
            <a:r>
              <a:rPr lang="de-DE" altLang="x-none" sz="2400" dirty="0" err="1" smtClean="0">
                <a:solidFill>
                  <a:srgbClr val="0000FF"/>
                </a:solidFill>
                <a:ea typeface="ＭＳ Ｐゴシック" charset="-128"/>
              </a:rPr>
              <a:t>Ort,Bland,Straße</a:t>
            </a:r>
            <a:r>
              <a:rPr lang="de-DE" altLang="x-none" sz="2400" dirty="0" err="1">
                <a:solidFill>
                  <a:srgbClr val="0000FF"/>
                </a:solidFill>
                <a:ea typeface="ＭＳ Ｐゴシック" charset="-128"/>
                <a:sym typeface="Wingdings" charset="2"/>
              </a:rPr>
              <a:t>PLZ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 verletzen</a:t>
            </a:r>
            <a:endParaRPr lang="de-DE" altLang="x-none" sz="2400" dirty="0">
              <a:ea typeface="ＭＳ Ｐゴシック" charset="-128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22394" y="268009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⋈</a:t>
            </a:r>
          </a:p>
        </p:txBody>
      </p:sp>
    </p:spTree>
    <p:extLst>
      <p:ext uri="{BB962C8B-B14F-4D97-AF65-F5344CB8AC3E}">
        <p14:creationId xmlns:p14="http://schemas.microsoft.com/office/powerpoint/2010/main" val="121702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Mehrwertige Abhängigkeiten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131" y="3381375"/>
            <a:ext cx="7787869" cy="1762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sz="2400" dirty="0">
                <a:ea typeface="ＭＳ Ｐゴシック" charset="-128"/>
                <a:sym typeface="Symbol" charset="2"/>
              </a:rPr>
              <a:t> 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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 gilt genau dann wenn </a:t>
            </a:r>
            <a:endParaRPr lang="de-DE" altLang="x-none" sz="1350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Wenn es zwei Tupel t1 und t2 mit gleichen </a:t>
            </a:r>
            <a:r>
              <a:rPr kumimoji="0"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ea typeface="ＭＳ Ｐゴシック" charset="-128"/>
              </a:rPr>
              <a:t>–Werten gibt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Dann muss es auch zwei Tupel t3 und t4 geben </a:t>
            </a:r>
            <a:r>
              <a:rPr lang="de-DE" altLang="x-none" dirty="0" smtClean="0">
                <a:ea typeface="ＭＳ Ｐゴシック" charset="-128"/>
              </a:rPr>
              <a:t>mit</a:t>
            </a:r>
          </a:p>
          <a:p>
            <a:pPr lvl="1">
              <a:lnSpc>
                <a:spcPct val="80000"/>
              </a:lnSpc>
            </a:pPr>
            <a:endParaRPr lang="de-DE" altLang="x-none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de-DE" altLang="x-none" sz="1800" dirty="0">
                <a:ea typeface="ＭＳ Ｐゴシック" charset="-128"/>
              </a:rPr>
              <a:t>t3.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1800" dirty="0">
                <a:ea typeface="ＭＳ Ｐゴシック" charset="-128"/>
              </a:rPr>
              <a:t> = t4.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1800" dirty="0">
                <a:ea typeface="ＭＳ Ｐゴシック" charset="-128"/>
              </a:rPr>
              <a:t> = t1.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1800" dirty="0">
                <a:ea typeface="ＭＳ Ｐゴシック" charset="-128"/>
              </a:rPr>
              <a:t> = t2.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endParaRPr lang="de-DE" altLang="x-none" sz="18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de-DE" altLang="x-none" sz="1800" dirty="0">
                <a:ea typeface="ＭＳ Ｐゴシック" charset="-128"/>
              </a:rPr>
              <a:t>t3.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1800" dirty="0">
                <a:ea typeface="ＭＳ Ｐゴシック" charset="-128"/>
              </a:rPr>
              <a:t> =  t1.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 , </a:t>
            </a:r>
            <a:r>
              <a:rPr lang="de-DE" altLang="x-none" sz="1800" dirty="0">
                <a:ea typeface="ＭＳ Ｐゴシック" charset="-128"/>
              </a:rPr>
              <a:t>t4.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1800" dirty="0">
                <a:ea typeface="ＭＳ Ｐゴシック" charset="-128"/>
              </a:rPr>
              <a:t> =  t2.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 </a:t>
            </a:r>
            <a:endParaRPr lang="de-DE" altLang="x-none" sz="18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de-DE" altLang="x-none" sz="1800" dirty="0">
                <a:ea typeface="ＭＳ Ｐゴシック" charset="-128"/>
              </a:rPr>
              <a:t>t3.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</a:t>
            </a:r>
            <a:r>
              <a:rPr lang="de-DE" altLang="x-none" sz="1800" dirty="0">
                <a:ea typeface="ＭＳ Ｐゴシック" charset="-128"/>
              </a:rPr>
              <a:t> =  t2.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 , </a:t>
            </a:r>
            <a:r>
              <a:rPr lang="de-DE" altLang="x-none" sz="1800" dirty="0">
                <a:ea typeface="ＭＳ Ｐゴシック" charset="-128"/>
              </a:rPr>
              <a:t>t4.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</a:t>
            </a:r>
            <a:r>
              <a:rPr lang="de-DE" altLang="x-none" sz="1800" dirty="0">
                <a:ea typeface="ＭＳ Ｐゴシック" charset="-128"/>
              </a:rPr>
              <a:t> =  t1.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 </a:t>
            </a:r>
          </a:p>
        </p:txBody>
      </p:sp>
      <p:graphicFrame>
        <p:nvGraphicFramePr>
          <p:cNvPr id="52376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06842"/>
              </p:ext>
            </p:extLst>
          </p:nvPr>
        </p:nvGraphicFramePr>
        <p:xfrm>
          <a:off x="2412207" y="465535"/>
          <a:ext cx="4595257" cy="2781534"/>
        </p:xfrm>
        <a:graphic>
          <a:graphicData uri="http://schemas.openxmlformats.org/drawingml/2006/table">
            <a:tbl>
              <a:tblPr/>
              <a:tblGrid>
                <a:gridCol w="162560"/>
                <a:gridCol w="1476375"/>
                <a:gridCol w="1477566"/>
                <a:gridCol w="1478756"/>
              </a:tblGrid>
              <a:tr h="566738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37253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endParaRPr kumimoji="1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Ai+1 ... </a:t>
                      </a:r>
                      <a:r>
                        <a:rPr kumimoji="1" lang="de-DE" altLang="x-non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</a:t>
                      </a:r>
                      <a:endParaRPr kumimoji="1" lang="de-DE" altLang="x-non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Aj+1 ... An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ai+1 ... </a:t>
                      </a: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aj+1 ... an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bi+1 ... bj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bj+1 ... bn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2027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bi+1 ... bj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aj+1 ... an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ai+1 ... </a:t>
                      </a: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bj+1 ... </a:t>
                      </a: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bn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21888" name="AutoShape 153"/>
          <p:cNvSpPr>
            <a:spLocks/>
          </p:cNvSpPr>
          <p:nvPr/>
        </p:nvSpPr>
        <p:spPr bwMode="auto">
          <a:xfrm rot="16146151" flipH="1">
            <a:off x="6151960" y="991791"/>
            <a:ext cx="159544" cy="1159669"/>
          </a:xfrm>
          <a:prstGeom prst="leftBrace">
            <a:avLst>
              <a:gd name="adj1" fmla="val 86719"/>
              <a:gd name="adj2" fmla="val 50889"/>
            </a:avLst>
          </a:pr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21889" name="AutoShape 154"/>
          <p:cNvSpPr>
            <a:spLocks/>
          </p:cNvSpPr>
          <p:nvPr/>
        </p:nvSpPr>
        <p:spPr bwMode="auto">
          <a:xfrm rot="16146151" flipH="1">
            <a:off x="4693444" y="991791"/>
            <a:ext cx="159544" cy="1159669"/>
          </a:xfrm>
          <a:prstGeom prst="leftBrace">
            <a:avLst>
              <a:gd name="adj1" fmla="val 86719"/>
              <a:gd name="adj2" fmla="val 50889"/>
            </a:avLst>
          </a:pr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21890" name="AutoShape 155"/>
          <p:cNvSpPr>
            <a:spLocks/>
          </p:cNvSpPr>
          <p:nvPr/>
        </p:nvSpPr>
        <p:spPr bwMode="auto">
          <a:xfrm rot="16146151" flipH="1">
            <a:off x="3236119" y="991791"/>
            <a:ext cx="159544" cy="1159669"/>
          </a:xfrm>
          <a:prstGeom prst="leftBrace">
            <a:avLst>
              <a:gd name="adj1" fmla="val 86719"/>
              <a:gd name="adj2" fmla="val 50889"/>
            </a:avLst>
          </a:pr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2380" name="AutoShape 156"/>
          <p:cNvSpPr>
            <a:spLocks noChangeArrowheads="1"/>
          </p:cNvSpPr>
          <p:nvPr/>
        </p:nvSpPr>
        <p:spPr bwMode="auto">
          <a:xfrm rot="-2256575">
            <a:off x="5222082" y="2025254"/>
            <a:ext cx="588169" cy="5441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92 w 21600"/>
              <a:gd name="T13" fmla="*/ 10250 h 21600"/>
              <a:gd name="T14" fmla="*/ 20708 w 21600"/>
              <a:gd name="T15" fmla="*/ 11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618" y="5163"/>
                </a:lnTo>
                <a:lnTo>
                  <a:pt x="10250" y="5163"/>
                </a:lnTo>
                <a:lnTo>
                  <a:pt x="10250" y="10250"/>
                </a:lnTo>
                <a:lnTo>
                  <a:pt x="5163" y="10250"/>
                </a:lnTo>
                <a:lnTo>
                  <a:pt x="5163" y="7618"/>
                </a:lnTo>
                <a:lnTo>
                  <a:pt x="0" y="10800"/>
                </a:lnTo>
                <a:lnTo>
                  <a:pt x="5163" y="13982"/>
                </a:lnTo>
                <a:lnTo>
                  <a:pt x="5163" y="11350"/>
                </a:lnTo>
                <a:lnTo>
                  <a:pt x="10250" y="11350"/>
                </a:lnTo>
                <a:lnTo>
                  <a:pt x="10250" y="16437"/>
                </a:lnTo>
                <a:lnTo>
                  <a:pt x="7618" y="16437"/>
                </a:lnTo>
                <a:lnTo>
                  <a:pt x="10800" y="21600"/>
                </a:lnTo>
                <a:lnTo>
                  <a:pt x="13982" y="16437"/>
                </a:lnTo>
                <a:lnTo>
                  <a:pt x="11350" y="16437"/>
                </a:lnTo>
                <a:lnTo>
                  <a:pt x="11350" y="11350"/>
                </a:lnTo>
                <a:lnTo>
                  <a:pt x="16437" y="11350"/>
                </a:lnTo>
                <a:lnTo>
                  <a:pt x="16437" y="13982"/>
                </a:lnTo>
                <a:lnTo>
                  <a:pt x="21600" y="10800"/>
                </a:lnTo>
                <a:lnTo>
                  <a:pt x="16437" y="7618"/>
                </a:lnTo>
                <a:lnTo>
                  <a:pt x="16437" y="10250"/>
                </a:lnTo>
                <a:lnTo>
                  <a:pt x="11350" y="10250"/>
                </a:lnTo>
                <a:lnTo>
                  <a:pt x="11350" y="5163"/>
                </a:lnTo>
                <a:lnTo>
                  <a:pt x="13982" y="5163"/>
                </a:lnTo>
                <a:lnTo>
                  <a:pt x="10800" y="0"/>
                </a:lnTo>
                <a:close/>
              </a:path>
            </a:pathLst>
          </a:custGeom>
          <a:solidFill>
            <a:srgbClr val="66FF66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8377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8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MVDs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Tuple-generating dependencies</a:t>
            </a:r>
          </a:p>
          <a:p>
            <a:pPr lvl="1"/>
            <a:r>
              <a:rPr lang="de-DE" altLang="x-none">
                <a:ea typeface="ＭＳ Ｐゴシック" charset="-128"/>
              </a:rPr>
              <a:t>Man kann eine Relation MVD-konform machen, indem man zusätzliche Tupel einfügt</a:t>
            </a:r>
          </a:p>
          <a:p>
            <a:pPr lvl="1"/>
            <a:r>
              <a:rPr lang="de-DE" altLang="x-none">
                <a:ea typeface="ＭＳ Ｐゴシック" charset="-128"/>
              </a:rPr>
              <a:t>Bei FDs geht das nicht!!</a:t>
            </a:r>
          </a:p>
          <a:p>
            <a:pPr lvl="1"/>
            <a:endParaRPr lang="de-D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96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Mehrwertige Abhängigkeiten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975498"/>
            <a:ext cx="6858000" cy="1168003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A </a:t>
            </a:r>
            <a:r>
              <a:rPr lang="de-DE" altLang="x-none">
                <a:ea typeface="ＭＳ Ｐゴシック" charset="-128"/>
                <a:sym typeface="Wingdings" charset="2"/>
              </a:rPr>
              <a:t> B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A  C</a:t>
            </a:r>
            <a:endParaRPr lang="de-DE" altLang="x-none">
              <a:ea typeface="ＭＳ Ｐゴシック" charset="-128"/>
            </a:endParaRPr>
          </a:p>
        </p:txBody>
      </p:sp>
      <p:graphicFrame>
        <p:nvGraphicFramePr>
          <p:cNvPr id="5329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03623"/>
              </p:ext>
            </p:extLst>
          </p:nvPr>
        </p:nvGraphicFramePr>
        <p:xfrm>
          <a:off x="2303860" y="951310"/>
          <a:ext cx="4595256" cy="2831309"/>
        </p:xfrm>
        <a:graphic>
          <a:graphicData uri="http://schemas.openxmlformats.org/drawingml/2006/table">
            <a:tbl>
              <a:tblPr/>
              <a:tblGrid>
                <a:gridCol w="162560"/>
                <a:gridCol w="1476375"/>
                <a:gridCol w="1477565"/>
                <a:gridCol w="1478756"/>
              </a:tblGrid>
              <a:tr h="647700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L="68580" marR="68580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21494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endParaRPr kumimoji="1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A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94" marB="342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B</a:t>
                      </a:r>
                      <a:endParaRPr kumimoji="1" lang="de-DE" altLang="x-non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C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552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68580" marR="68580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433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68580" marR="68580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bb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cc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1671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68580" marR="68580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bb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552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68580" marR="68580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cc</a:t>
                      </a:r>
                    </a:p>
                  </a:txBody>
                  <a:tcPr marL="68580" marR="68580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53397" name="AutoShape 149"/>
          <p:cNvSpPr>
            <a:spLocks noChangeArrowheads="1"/>
          </p:cNvSpPr>
          <p:nvPr/>
        </p:nvSpPr>
        <p:spPr bwMode="auto">
          <a:xfrm rot="-2256575">
            <a:off x="5004197" y="2193131"/>
            <a:ext cx="809625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92 w 21600"/>
              <a:gd name="T13" fmla="*/ 10250 h 21600"/>
              <a:gd name="T14" fmla="*/ 20708 w 21600"/>
              <a:gd name="T15" fmla="*/ 11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618" y="5163"/>
                </a:lnTo>
                <a:lnTo>
                  <a:pt x="10250" y="5163"/>
                </a:lnTo>
                <a:lnTo>
                  <a:pt x="10250" y="10250"/>
                </a:lnTo>
                <a:lnTo>
                  <a:pt x="5163" y="10250"/>
                </a:lnTo>
                <a:lnTo>
                  <a:pt x="5163" y="7618"/>
                </a:lnTo>
                <a:lnTo>
                  <a:pt x="0" y="10800"/>
                </a:lnTo>
                <a:lnTo>
                  <a:pt x="5163" y="13982"/>
                </a:lnTo>
                <a:lnTo>
                  <a:pt x="5163" y="11350"/>
                </a:lnTo>
                <a:lnTo>
                  <a:pt x="10250" y="11350"/>
                </a:lnTo>
                <a:lnTo>
                  <a:pt x="10250" y="16437"/>
                </a:lnTo>
                <a:lnTo>
                  <a:pt x="7618" y="16437"/>
                </a:lnTo>
                <a:lnTo>
                  <a:pt x="10800" y="21600"/>
                </a:lnTo>
                <a:lnTo>
                  <a:pt x="13982" y="16437"/>
                </a:lnTo>
                <a:lnTo>
                  <a:pt x="11350" y="16437"/>
                </a:lnTo>
                <a:lnTo>
                  <a:pt x="11350" y="11350"/>
                </a:lnTo>
                <a:lnTo>
                  <a:pt x="16437" y="11350"/>
                </a:lnTo>
                <a:lnTo>
                  <a:pt x="16437" y="13982"/>
                </a:lnTo>
                <a:lnTo>
                  <a:pt x="21600" y="10800"/>
                </a:lnTo>
                <a:lnTo>
                  <a:pt x="16437" y="7618"/>
                </a:lnTo>
                <a:lnTo>
                  <a:pt x="16437" y="10250"/>
                </a:lnTo>
                <a:lnTo>
                  <a:pt x="11350" y="10250"/>
                </a:lnTo>
                <a:lnTo>
                  <a:pt x="11350" y="5163"/>
                </a:lnTo>
                <a:lnTo>
                  <a:pt x="13982" y="5163"/>
                </a:lnTo>
                <a:lnTo>
                  <a:pt x="10800" y="0"/>
                </a:lnTo>
                <a:close/>
              </a:path>
            </a:pathLst>
          </a:custGeom>
          <a:solidFill>
            <a:srgbClr val="66FF66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2461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9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2800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935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Mehrwertige Abhängigkeiten: ein Beispiel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510" y="3165873"/>
            <a:ext cx="7643490" cy="1977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Mehrwertige Abhängigkeiten dieser Relation:</a:t>
            </a:r>
          </a:p>
          <a:p>
            <a:pPr lvl="1"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{</a:t>
            </a:r>
            <a:r>
              <a:rPr lang="de-DE" altLang="x-none" dirty="0" err="1">
                <a:ea typeface="ＭＳ Ｐゴシック" charset="-128"/>
              </a:rPr>
              <a:t>PersNr</a:t>
            </a:r>
            <a:r>
              <a:rPr lang="de-DE" altLang="x-none" dirty="0">
                <a:ea typeface="ＭＳ Ｐゴシック" charset="-128"/>
              </a:rPr>
              <a:t>}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{Sprache}  und</a:t>
            </a:r>
          </a:p>
          <a:p>
            <a:pPr lvl="1"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{</a:t>
            </a:r>
            <a:r>
              <a:rPr lang="de-DE" altLang="x-none" dirty="0" err="1">
                <a:ea typeface="ＭＳ Ｐゴシック" charset="-128"/>
              </a:rPr>
              <a:t>PersNr</a:t>
            </a:r>
            <a:r>
              <a:rPr lang="de-DE" altLang="x-none" dirty="0">
                <a:ea typeface="ＭＳ Ｐゴシック" charset="-128"/>
              </a:rPr>
              <a:t>}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{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ProgSprache</a:t>
            </a:r>
            <a:r>
              <a:rPr lang="de-DE" altLang="x-none" dirty="0">
                <a:ea typeface="ＭＳ Ｐゴシック" charset="-128"/>
                <a:sym typeface="Wingdings" charset="2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MVDs führen zu Redundanz und Anomalien </a:t>
            </a:r>
          </a:p>
          <a:p>
            <a:pPr>
              <a:lnSpc>
                <a:spcPct val="150000"/>
              </a:lnSpc>
            </a:pPr>
            <a:endParaRPr lang="de-DE" altLang="x-none" dirty="0">
              <a:ea typeface="ＭＳ Ｐゴシック" charset="-128"/>
            </a:endParaRPr>
          </a:p>
        </p:txBody>
      </p:sp>
      <p:graphicFrame>
        <p:nvGraphicFramePr>
          <p:cNvPr id="54316" name="Group 44"/>
          <p:cNvGraphicFramePr>
            <a:graphicFrameLocks noGrp="1"/>
          </p:cNvGraphicFramePr>
          <p:nvPr/>
        </p:nvGraphicFramePr>
        <p:xfrm>
          <a:off x="2897982" y="573881"/>
          <a:ext cx="4698206" cy="2333627"/>
        </p:xfrm>
        <a:graphic>
          <a:graphicData uri="http://schemas.openxmlformats.org/drawingml/2006/table">
            <a:tbl>
              <a:tblPr/>
              <a:tblGrid>
                <a:gridCol w="1420416"/>
                <a:gridCol w="1420415"/>
                <a:gridCol w="1857375"/>
              </a:tblGrid>
              <a:tr h="401241">
                <a:tc gridSpan="3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Fähigkeiten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0760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PersNr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Sprache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ProgSprache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griechisch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3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lateinisch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griechisch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lateinisch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deutsch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943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Mehrwertige Abhängigkeiten: ein Beispiel</a:t>
            </a:r>
          </a:p>
        </p:txBody>
      </p:sp>
      <p:graphicFrame>
        <p:nvGraphicFramePr>
          <p:cNvPr id="55300" name="Group 4"/>
          <p:cNvGraphicFramePr>
            <a:graphicFrameLocks noGrp="1"/>
          </p:cNvGraphicFramePr>
          <p:nvPr/>
        </p:nvGraphicFramePr>
        <p:xfrm>
          <a:off x="2897982" y="573881"/>
          <a:ext cx="4698206" cy="2333627"/>
        </p:xfrm>
        <a:graphic>
          <a:graphicData uri="http://schemas.openxmlformats.org/drawingml/2006/table">
            <a:tbl>
              <a:tblPr/>
              <a:tblGrid>
                <a:gridCol w="1420416"/>
                <a:gridCol w="1420415"/>
                <a:gridCol w="1857375"/>
              </a:tblGrid>
              <a:tr h="401241">
                <a:tc gridSpan="3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Fähigkeiten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0760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PersNr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Sprache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ProgSprache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griechisch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3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lateinisch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griechisch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lateinisch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deutsch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57" name="Group 61"/>
          <p:cNvGraphicFramePr>
            <a:graphicFrameLocks noGrp="1"/>
          </p:cNvGraphicFramePr>
          <p:nvPr/>
        </p:nvGraphicFramePr>
        <p:xfrm>
          <a:off x="1143000" y="3451622"/>
          <a:ext cx="2834879" cy="1694261"/>
        </p:xfrm>
        <a:graphic>
          <a:graphicData uri="http://schemas.openxmlformats.org/drawingml/2006/table">
            <a:tbl>
              <a:tblPr/>
              <a:tblGrid>
                <a:gridCol w="1418035"/>
                <a:gridCol w="1416844"/>
              </a:tblGrid>
              <a:tr h="39787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Sprachen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PersNr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Sprache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griechsich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lateinisch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30005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deutsch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79" name="Group 83"/>
          <p:cNvGraphicFramePr>
            <a:graphicFrameLocks noGrp="1"/>
          </p:cNvGraphicFramePr>
          <p:nvPr/>
        </p:nvGraphicFramePr>
        <p:xfrm>
          <a:off x="5057775" y="3451622"/>
          <a:ext cx="2943225" cy="1694261"/>
        </p:xfrm>
        <a:graphic>
          <a:graphicData uri="http://schemas.openxmlformats.org/drawingml/2006/table">
            <a:tbl>
              <a:tblPr/>
              <a:tblGrid>
                <a:gridCol w="1079897"/>
                <a:gridCol w="1863328"/>
              </a:tblGrid>
              <a:tr h="39787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Sprachen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PersNr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ProgSprache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Pascal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30005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Ada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2168" name="AutoShape 84"/>
          <p:cNvCxnSpPr>
            <a:cxnSpLocks noChangeShapeType="1"/>
          </p:cNvCxnSpPr>
          <p:nvPr/>
        </p:nvCxnSpPr>
        <p:spPr bwMode="auto">
          <a:xfrm flipV="1">
            <a:off x="2561035" y="2907506"/>
            <a:ext cx="2468165" cy="544116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69" name="AutoShape 85"/>
          <p:cNvCxnSpPr>
            <a:cxnSpLocks noChangeShapeType="1"/>
          </p:cNvCxnSpPr>
          <p:nvPr/>
        </p:nvCxnSpPr>
        <p:spPr bwMode="auto">
          <a:xfrm flipH="1" flipV="1">
            <a:off x="5029200" y="2907506"/>
            <a:ext cx="1500188" cy="544116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1439467" y="2842023"/>
            <a:ext cx="24868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2700" b="1">
                <a:latin typeface="JoinFont" charset="0"/>
                <a:sym typeface="Symbol" charset="2"/>
              </a:rPr>
              <a:t></a:t>
            </a:r>
            <a:r>
              <a:rPr lang="de-DE" altLang="x-none" sz="1800">
                <a:latin typeface="Arial Black" charset="0"/>
                <a:sym typeface="Symbol" charset="2"/>
              </a:rPr>
              <a:t>PersNr, Sprache</a:t>
            </a:r>
            <a:endParaRPr lang="de-DE" altLang="x-none" sz="2700">
              <a:latin typeface="Arial Black" charset="0"/>
              <a:sym typeface="Symbol" charset="2"/>
            </a:endParaRPr>
          </a:p>
        </p:txBody>
      </p:sp>
      <p:sp>
        <p:nvSpPr>
          <p:cNvPr id="55385" name="Text Box 89"/>
          <p:cNvSpPr txBox="1">
            <a:spLocks noChangeArrowheads="1"/>
          </p:cNvSpPr>
          <p:nvPr/>
        </p:nvSpPr>
        <p:spPr bwMode="auto">
          <a:xfrm>
            <a:off x="5779294" y="2842023"/>
            <a:ext cx="2600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b="1" dirty="0">
                <a:latin typeface="JoinFont" charset="0"/>
                <a:sym typeface="Symbol" charset="2"/>
              </a:rPr>
              <a:t></a:t>
            </a:r>
            <a:r>
              <a:rPr lang="de-DE" altLang="x-none" sz="1500" dirty="0" err="1">
                <a:latin typeface="Arial Black" charset="0"/>
                <a:sym typeface="Symbol" charset="2"/>
              </a:rPr>
              <a:t>PersNr</a:t>
            </a:r>
            <a:r>
              <a:rPr lang="de-DE" altLang="x-none" sz="1500" dirty="0">
                <a:latin typeface="Arial Black" charset="0"/>
                <a:sym typeface="Symbol" charset="2"/>
              </a:rPr>
              <a:t>, </a:t>
            </a:r>
            <a:r>
              <a:rPr lang="de-DE" altLang="x-none" sz="1500" dirty="0" err="1">
                <a:latin typeface="Arial Black" charset="0"/>
                <a:sym typeface="Symbol" charset="2"/>
              </a:rPr>
              <a:t>ProgSprache</a:t>
            </a:r>
            <a:endParaRPr lang="de-DE" altLang="x-none" dirty="0">
              <a:latin typeface="Arial Black" charset="0"/>
              <a:sym typeface="Symbol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1448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4" grpId="0"/>
      <p:bldP spid="5538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Mehrwertige Abhängigkeiten: ein Beispiel</a:t>
            </a: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/>
        </p:nvGraphicFramePr>
        <p:xfrm>
          <a:off x="2897982" y="573881"/>
          <a:ext cx="4698206" cy="2333627"/>
        </p:xfrm>
        <a:graphic>
          <a:graphicData uri="http://schemas.openxmlformats.org/drawingml/2006/table">
            <a:tbl>
              <a:tblPr/>
              <a:tblGrid>
                <a:gridCol w="1420416"/>
                <a:gridCol w="1420415"/>
                <a:gridCol w="1857375"/>
              </a:tblGrid>
              <a:tr h="401241">
                <a:tc gridSpan="3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Fähigkeiten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0760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PersNr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Sprache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ProgSprache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516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griechisch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13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lateinisch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griechisch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Pascal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lateinisch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3005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deutsch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Ada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355" name="Group 35"/>
          <p:cNvGraphicFramePr>
            <a:graphicFrameLocks noGrp="1"/>
          </p:cNvGraphicFramePr>
          <p:nvPr/>
        </p:nvGraphicFramePr>
        <p:xfrm>
          <a:off x="1143000" y="3451622"/>
          <a:ext cx="2834879" cy="1694261"/>
        </p:xfrm>
        <a:graphic>
          <a:graphicData uri="http://schemas.openxmlformats.org/drawingml/2006/table">
            <a:tbl>
              <a:tblPr/>
              <a:tblGrid>
                <a:gridCol w="1418035"/>
                <a:gridCol w="1416844"/>
              </a:tblGrid>
              <a:tr h="39787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Sprachen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PersNr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Sprache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griechsich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lateinisch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3005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deutsch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374" name="Group 54"/>
          <p:cNvGraphicFramePr>
            <a:graphicFrameLocks noGrp="1"/>
          </p:cNvGraphicFramePr>
          <p:nvPr/>
        </p:nvGraphicFramePr>
        <p:xfrm>
          <a:off x="5057775" y="3451622"/>
          <a:ext cx="2943225" cy="1694261"/>
        </p:xfrm>
        <a:graphic>
          <a:graphicData uri="http://schemas.openxmlformats.org/drawingml/2006/table">
            <a:tbl>
              <a:tblPr/>
              <a:tblGrid>
                <a:gridCol w="1079897"/>
                <a:gridCol w="1863328"/>
              </a:tblGrid>
              <a:tr h="39787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Sprachen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PersNr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ProgSprache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3002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Pascal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3005</a:t>
                      </a:r>
                    </a:p>
                  </a:txBody>
                  <a:tcPr marL="68580" marR="68580" marT="34300" marB="3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Ada</a:t>
                      </a:r>
                    </a:p>
                  </a:txBody>
                  <a:tcPr marL="68580" marR="68580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216" name="AutoShape 73"/>
          <p:cNvCxnSpPr>
            <a:cxnSpLocks noChangeShapeType="1"/>
          </p:cNvCxnSpPr>
          <p:nvPr/>
        </p:nvCxnSpPr>
        <p:spPr bwMode="auto">
          <a:xfrm flipV="1">
            <a:off x="2561035" y="2907506"/>
            <a:ext cx="2468165" cy="544116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217" name="AutoShape 74"/>
          <p:cNvCxnSpPr>
            <a:cxnSpLocks noChangeShapeType="1"/>
          </p:cNvCxnSpPr>
          <p:nvPr/>
        </p:nvCxnSpPr>
        <p:spPr bwMode="auto">
          <a:xfrm flipH="1" flipV="1">
            <a:off x="5029200" y="2907506"/>
            <a:ext cx="1500188" cy="544116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58</a:t>
            </a:fld>
            <a:endParaRPr lang="en-US" altLang="x-none"/>
          </a:p>
        </p:txBody>
      </p:sp>
      <p:sp>
        <p:nvSpPr>
          <p:cNvPr id="10" name="Rechteck 9"/>
          <p:cNvSpPr/>
          <p:nvPr/>
        </p:nvSpPr>
        <p:spPr>
          <a:xfrm>
            <a:off x="4807164" y="283505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⋈</a:t>
            </a:r>
          </a:p>
        </p:txBody>
      </p:sp>
    </p:spTree>
    <p:extLst>
      <p:ext uri="{BB962C8B-B14F-4D97-AF65-F5344CB8AC3E}">
        <p14:creationId xmlns:p14="http://schemas.microsoft.com/office/powerpoint/2010/main" val="1714833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Verlustlose Zerlegung bei MVDs: </a:t>
            </a:r>
            <a:r>
              <a:rPr lang="de-DE" altLang="x-none" sz="2400">
                <a:solidFill>
                  <a:srgbClr val="0000FF"/>
                </a:solidFill>
                <a:ea typeface="ＭＳ Ｐゴシック" charset="-128"/>
              </a:rPr>
              <a:t>hinreichende + notwendige Bedingung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 =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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</a:t>
            </a:r>
          </a:p>
          <a:p>
            <a:pPr lvl="2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R1 := </a:t>
            </a:r>
            <a:r>
              <a:rPr lang="el-GR" altLang="x-none" dirty="0">
                <a:ea typeface="ＭＳ Ｐゴシック" charset="-128"/>
              </a:rPr>
              <a:t>Π</a:t>
            </a:r>
            <a:r>
              <a:rPr lang="de-DE" altLang="x-none" baseline="-25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baseline="-25000" dirty="0">
                <a:ea typeface="ＭＳ Ｐゴシック" charset="-128"/>
              </a:rPr>
              <a:t>1</a:t>
            </a:r>
            <a:r>
              <a:rPr lang="de-DE" altLang="x-none" dirty="0">
                <a:ea typeface="ＭＳ Ｐゴシック" charset="-128"/>
              </a:rPr>
              <a:t> (R)</a:t>
            </a:r>
          </a:p>
          <a:p>
            <a:pPr lvl="2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R2 := </a:t>
            </a:r>
            <a:r>
              <a:rPr lang="el-GR" altLang="x-none" dirty="0">
                <a:ea typeface="ＭＳ Ｐゴシック" charset="-128"/>
              </a:rPr>
              <a:t>Π</a:t>
            </a:r>
            <a:r>
              <a:rPr lang="de-DE" altLang="x-none" baseline="-25000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baseline="-25000" dirty="0">
                <a:ea typeface="ＭＳ Ｐゴシック" charset="-128"/>
              </a:rPr>
              <a:t>2</a:t>
            </a:r>
            <a:r>
              <a:rPr lang="de-DE" altLang="x-none" dirty="0">
                <a:ea typeface="ＭＳ Ｐゴシック" charset="-128"/>
              </a:rPr>
              <a:t> (R)</a:t>
            </a:r>
          </a:p>
          <a:p>
            <a:pPr lvl="2">
              <a:lnSpc>
                <a:spcPct val="80000"/>
              </a:lnSpc>
            </a:pPr>
            <a:endParaRPr lang="de-DE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Die Zerlegung von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 in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und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 ist verlustlos, falls für jede mögliche (gültige) Ausprägung R von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 gilt: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R = </a:t>
            </a:r>
            <a:r>
              <a:rPr lang="de-DE" altLang="x-none" dirty="0" smtClean="0">
                <a:ea typeface="ＭＳ Ｐゴシック" charset="-128"/>
              </a:rPr>
              <a:t>R1 </a:t>
            </a:r>
            <a:r>
              <a:rPr lang="de-DE" dirty="0" smtClean="0"/>
              <a:t>⋈ </a:t>
            </a:r>
            <a:r>
              <a:rPr lang="de-DE" altLang="x-none" dirty="0" smtClean="0">
                <a:ea typeface="ＭＳ Ｐゴシック" charset="-128"/>
              </a:rPr>
              <a:t>R2</a:t>
            </a:r>
            <a:endParaRPr lang="de-DE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Die Zerlegung von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 in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und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 ist verlustlos 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genau dann wenn 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 =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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 </a:t>
            </a:r>
          </a:p>
          <a:p>
            <a:pPr lvl="1">
              <a:lnSpc>
                <a:spcPct val="80000"/>
              </a:lnSpc>
              <a:buFont typeface="Webdings" charset="2"/>
              <a:buNone/>
            </a:pP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und</a:t>
            </a:r>
            <a:r>
              <a:rPr lang="de-DE" altLang="x-none" dirty="0">
                <a:ea typeface="ＭＳ Ｐゴシック" charset="-128"/>
              </a:rPr>
              <a:t> mindestens eine von zwei MVDs gilt: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(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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2)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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oder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(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1 </a:t>
            </a:r>
            <a:r>
              <a:rPr lang="de-DE" altLang="x-none" dirty="0">
                <a:latin typeface="Symbol" charset="2"/>
                <a:ea typeface="ＭＳ Ｐゴシック" charset="-128"/>
                <a:sym typeface="Symbol" charset="2"/>
              </a:rPr>
              <a:t></a:t>
            </a:r>
            <a:r>
              <a:rPr lang="de-DE" altLang="x-none" dirty="0">
                <a:ea typeface="ＭＳ Ｐゴシック" charset="-128"/>
              </a:rPr>
              <a:t>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2)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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2</a:t>
            </a:r>
          </a:p>
          <a:p>
            <a:pPr>
              <a:lnSpc>
                <a:spcPct val="80000"/>
              </a:lnSpc>
            </a:pPr>
            <a:endParaRPr lang="de-DE" altLang="x-none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59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674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Beispiel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381375"/>
            <a:ext cx="6858000" cy="1762125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Kind </a:t>
            </a:r>
            <a:r>
              <a:rPr lang="de-DE" altLang="x-none">
                <a:ea typeface="ＭＳ Ｐゴシック" charset="-128"/>
                <a:sym typeface="Wingdings" charset="2"/>
              </a:rPr>
              <a:t> Vater,Mutter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Kind,Opa  Oma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Kind,Oma  Opa</a:t>
            </a:r>
            <a:endParaRPr lang="de-DE" altLang="x-none">
              <a:ea typeface="ＭＳ Ｐゴシック" charset="-128"/>
            </a:endParaRPr>
          </a:p>
        </p:txBody>
      </p:sp>
      <p:graphicFrame>
        <p:nvGraphicFramePr>
          <p:cNvPr id="86020" name="Group 4"/>
          <p:cNvGraphicFramePr>
            <a:graphicFrameLocks noGrp="1"/>
          </p:cNvGraphicFramePr>
          <p:nvPr/>
        </p:nvGraphicFramePr>
        <p:xfrm>
          <a:off x="1601391" y="1006078"/>
          <a:ext cx="5366147" cy="2194416"/>
        </p:xfrm>
        <a:graphic>
          <a:graphicData uri="http://schemas.openxmlformats.org/drawingml/2006/table">
            <a:tbl>
              <a:tblPr/>
              <a:tblGrid>
                <a:gridCol w="972740"/>
                <a:gridCol w="1275160"/>
                <a:gridCol w="972740"/>
                <a:gridCol w="1072754"/>
                <a:gridCol w="1072753"/>
              </a:tblGrid>
              <a:tr h="274302">
                <a:tc gridSpan="5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Stammbaum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Kind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Vater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Mutter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Opa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Oma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Martha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350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1038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Inferenzregeln für MVDs</a:t>
            </a:r>
          </a:p>
        </p:txBody>
      </p:sp>
      <p:pic>
        <p:nvPicPr>
          <p:cNvPr id="138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634" r="1270" b="9636"/>
          <a:stretch>
            <a:fillRect/>
          </a:stretch>
        </p:blipFill>
        <p:spPr bwMode="auto">
          <a:xfrm>
            <a:off x="1143000" y="769144"/>
            <a:ext cx="6858000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4251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1038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Inferenzregeln für MVDs (Forts.)</a:t>
            </a:r>
          </a:p>
        </p:txBody>
      </p:sp>
      <p:pic>
        <p:nvPicPr>
          <p:cNvPr id="140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12587"/>
          <a:stretch>
            <a:fillRect/>
          </a:stretch>
        </p:blipFill>
        <p:spPr bwMode="auto">
          <a:xfrm>
            <a:off x="1143000" y="1221582"/>
            <a:ext cx="6858000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672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Jede FD ist auch eine MVD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100">
                <a:ea typeface="ＭＳ Ｐゴシック" charset="-128"/>
              </a:rPr>
              <a:t>Wenn für eine Relation</a:t>
            </a:r>
            <a:r>
              <a:rPr lang="de-DE" altLang="x-none">
                <a:ea typeface="ＭＳ Ｐゴシック" charset="-128"/>
              </a:rPr>
              <a:t> </a:t>
            </a:r>
            <a:r>
              <a:rPr lang="de-DE" altLang="x-none" sz="2400">
                <a:ea typeface="ＭＳ Ｐゴシック" charset="-128"/>
                <a:sym typeface="Symbol" charset="2"/>
              </a:rPr>
              <a:t> </a:t>
            </a:r>
            <a:r>
              <a:rPr lang="de-DE" altLang="x-none" sz="2400">
                <a:ea typeface="ＭＳ Ｐゴシック" charset="-128"/>
                <a:sym typeface="Wingdings" charset="2"/>
              </a:rPr>
              <a:t> </a:t>
            </a:r>
            <a:r>
              <a:rPr lang="de-DE" altLang="x-none" sz="2400">
                <a:ea typeface="ＭＳ Ｐゴシック" charset="-128"/>
                <a:sym typeface="Symbol" charset="2"/>
              </a:rPr>
              <a:t> gilt, dann gilt auch  </a:t>
            </a:r>
            <a:r>
              <a:rPr lang="de-DE" altLang="x-none" sz="2400">
                <a:ea typeface="ＭＳ Ｐゴシック" charset="-128"/>
                <a:sym typeface="Wingdings" charset="2"/>
              </a:rPr>
              <a:t> </a:t>
            </a:r>
            <a:r>
              <a:rPr lang="de-DE" altLang="x-none" sz="2400">
                <a:ea typeface="ＭＳ Ｐゴシック" charset="-128"/>
                <a:sym typeface="Symbol" charset="2"/>
              </a:rPr>
              <a:t> </a:t>
            </a:r>
          </a:p>
          <a:p>
            <a:r>
              <a:rPr lang="de-DE" altLang="x-none" sz="2400">
                <a:ea typeface="ＭＳ Ｐゴシック" charset="-128"/>
                <a:sym typeface="Symbol" charset="2"/>
              </a:rPr>
              <a:t>Warum?</a:t>
            </a:r>
          </a:p>
          <a:p>
            <a:pPr lvl="1"/>
            <a:r>
              <a:rPr lang="de-DE" altLang="x-none" sz="2100">
                <a:ea typeface="ＭＳ Ｐゴシック" charset="-128"/>
              </a:rPr>
              <a:t>Es gibt keine 2 Tupel mit gleichen</a:t>
            </a:r>
            <a:r>
              <a:rPr lang="de-DE" altLang="x-none">
                <a:ea typeface="ＭＳ Ｐゴシック" charset="-128"/>
              </a:rPr>
              <a:t> </a:t>
            </a:r>
            <a:r>
              <a:rPr lang="de-DE" altLang="x-none" sz="2400">
                <a:ea typeface="ＭＳ Ｐゴシック" charset="-128"/>
                <a:sym typeface="Symbol" charset="2"/>
              </a:rPr>
              <a:t>-Werten und unterschiedlichen -Werten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051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Mehrwertige Abhängigkeiten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131" y="3381375"/>
            <a:ext cx="7787869" cy="1762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 sz="2400" dirty="0">
                <a:ea typeface="ＭＳ Ｐゴシック" charset="-128"/>
                <a:sym typeface="Symbol" charset="2"/>
              </a:rPr>
              <a:t> 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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 gilt genau dann wenn </a:t>
            </a:r>
            <a:endParaRPr lang="de-DE" altLang="x-none" sz="1350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Wenn es zwei Tupel t1 und t2 mit gleichen </a:t>
            </a:r>
            <a:r>
              <a:rPr kumimoji="0" lang="de-DE" altLang="x-none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dirty="0">
                <a:ea typeface="ＭＳ Ｐゴシック" charset="-128"/>
              </a:rPr>
              <a:t>–Werten gibt</a:t>
            </a:r>
          </a:p>
          <a:p>
            <a:pPr lvl="1">
              <a:lnSpc>
                <a:spcPct val="80000"/>
              </a:lnSpc>
            </a:pPr>
            <a:r>
              <a:rPr lang="de-DE" altLang="x-none" dirty="0">
                <a:ea typeface="ＭＳ Ｐゴシック" charset="-128"/>
              </a:rPr>
              <a:t>Dann muss es auch zwei Tupel t3 und t4 geben </a:t>
            </a:r>
            <a:r>
              <a:rPr lang="de-DE" altLang="x-none" dirty="0" smtClean="0">
                <a:ea typeface="ＭＳ Ｐゴシック" charset="-128"/>
              </a:rPr>
              <a:t>mit</a:t>
            </a:r>
          </a:p>
          <a:p>
            <a:pPr lvl="1">
              <a:lnSpc>
                <a:spcPct val="80000"/>
              </a:lnSpc>
            </a:pPr>
            <a:endParaRPr lang="de-DE" altLang="x-none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de-DE" altLang="x-none" sz="1800" dirty="0">
                <a:ea typeface="ＭＳ Ｐゴシック" charset="-128"/>
              </a:rPr>
              <a:t>t3.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1800" dirty="0">
                <a:ea typeface="ＭＳ Ｐゴシック" charset="-128"/>
              </a:rPr>
              <a:t> = t4.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1800" dirty="0">
                <a:ea typeface="ＭＳ Ｐゴシック" charset="-128"/>
              </a:rPr>
              <a:t> = t1.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1800" dirty="0">
                <a:ea typeface="ＭＳ Ｐゴシック" charset="-128"/>
              </a:rPr>
              <a:t> = t2.</a:t>
            </a:r>
            <a:r>
              <a:rPr lang="de-DE" altLang="x-none" sz="1800" dirty="0">
                <a:ea typeface="ＭＳ Ｐゴシック" charset="-128"/>
                <a:sym typeface="Symbol" charset="2"/>
              </a:rPr>
              <a:t></a:t>
            </a:r>
            <a:endParaRPr lang="de-DE" altLang="x-none" sz="18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de-DE" altLang="x-none" sz="1800" dirty="0">
                <a:ea typeface="ＭＳ Ｐゴシック" charset="-128"/>
              </a:rPr>
              <a:t>t3.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1800" dirty="0">
                <a:ea typeface="ＭＳ Ｐゴシック" charset="-128"/>
              </a:rPr>
              <a:t> =  t1.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 , </a:t>
            </a:r>
            <a:r>
              <a:rPr lang="de-DE" altLang="x-none" sz="1800" dirty="0">
                <a:ea typeface="ＭＳ Ｐゴシック" charset="-128"/>
              </a:rPr>
              <a:t>t4.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</a:t>
            </a:r>
            <a:r>
              <a:rPr lang="de-DE" altLang="x-none" sz="1800" dirty="0">
                <a:ea typeface="ＭＳ Ｐゴシック" charset="-128"/>
              </a:rPr>
              <a:t> =  t2.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b </a:t>
            </a:r>
            <a:endParaRPr lang="de-DE" altLang="x-none" sz="18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de-DE" altLang="x-none" sz="1800" dirty="0">
                <a:ea typeface="ＭＳ Ｐゴシック" charset="-128"/>
              </a:rPr>
              <a:t>t3.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</a:t>
            </a:r>
            <a:r>
              <a:rPr lang="de-DE" altLang="x-none" sz="1800" dirty="0">
                <a:ea typeface="ＭＳ Ｐゴシック" charset="-128"/>
              </a:rPr>
              <a:t> =  t2.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 , </a:t>
            </a:r>
            <a:r>
              <a:rPr lang="de-DE" altLang="x-none" sz="1800" dirty="0">
                <a:ea typeface="ＭＳ Ｐゴシック" charset="-128"/>
              </a:rPr>
              <a:t>t4.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</a:t>
            </a:r>
            <a:r>
              <a:rPr lang="de-DE" altLang="x-none" sz="1800" dirty="0">
                <a:ea typeface="ＭＳ Ｐゴシック" charset="-128"/>
              </a:rPr>
              <a:t> =  t1.</a:t>
            </a:r>
            <a:r>
              <a:rPr kumimoji="0" lang="de-DE" altLang="x-none" sz="1800" dirty="0">
                <a:latin typeface="Symbol" charset="2"/>
                <a:ea typeface="ＭＳ Ｐゴシック" charset="-128"/>
              </a:rPr>
              <a:t>g </a:t>
            </a:r>
          </a:p>
        </p:txBody>
      </p:sp>
      <p:graphicFrame>
        <p:nvGraphicFramePr>
          <p:cNvPr id="52376" name="Group 152"/>
          <p:cNvGraphicFramePr>
            <a:graphicFrameLocks noGrp="1"/>
          </p:cNvGraphicFramePr>
          <p:nvPr/>
        </p:nvGraphicFramePr>
        <p:xfrm>
          <a:off x="2412207" y="465535"/>
          <a:ext cx="4595257" cy="2781534"/>
        </p:xfrm>
        <a:graphic>
          <a:graphicData uri="http://schemas.openxmlformats.org/drawingml/2006/table">
            <a:tbl>
              <a:tblPr/>
              <a:tblGrid>
                <a:gridCol w="162560"/>
                <a:gridCol w="1476375"/>
                <a:gridCol w="1477566"/>
                <a:gridCol w="1478756"/>
              </a:tblGrid>
              <a:tr h="566738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37253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endParaRPr kumimoji="1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Ai+1 ... </a:t>
                      </a:r>
                      <a:r>
                        <a:rPr kumimoji="1" lang="de-DE" altLang="x-none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</a:t>
                      </a:r>
                      <a:endParaRPr kumimoji="1" lang="de-DE" altLang="x-non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sym typeface="Symbol" charset="2"/>
                        </a:rPr>
                        <a:t>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Aj+1 ... An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ai+1 ... </a:t>
                      </a: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aj+1 ... an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bi+1 ... bj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bj+1 ... bn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20279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bi+1 ... bj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aj+1 ... an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a1 ... ai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ai+1 ... </a:t>
                      </a: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aj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bj+1 ... </a:t>
                      </a:r>
                      <a:r>
                        <a:rPr kumimoji="1" lang="de-DE" altLang="x-non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bn</a:t>
                      </a:r>
                      <a:endParaRPr kumimoji="1" lang="de-D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21888" name="AutoShape 153"/>
          <p:cNvSpPr>
            <a:spLocks/>
          </p:cNvSpPr>
          <p:nvPr/>
        </p:nvSpPr>
        <p:spPr bwMode="auto">
          <a:xfrm rot="16146151" flipH="1">
            <a:off x="6151960" y="991791"/>
            <a:ext cx="159544" cy="1159669"/>
          </a:xfrm>
          <a:prstGeom prst="leftBrace">
            <a:avLst>
              <a:gd name="adj1" fmla="val 86719"/>
              <a:gd name="adj2" fmla="val 50889"/>
            </a:avLst>
          </a:pr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21889" name="AutoShape 154"/>
          <p:cNvSpPr>
            <a:spLocks/>
          </p:cNvSpPr>
          <p:nvPr/>
        </p:nvSpPr>
        <p:spPr bwMode="auto">
          <a:xfrm rot="16146151" flipH="1">
            <a:off x="4693444" y="991791"/>
            <a:ext cx="159544" cy="1159669"/>
          </a:xfrm>
          <a:prstGeom prst="leftBrace">
            <a:avLst>
              <a:gd name="adj1" fmla="val 86719"/>
              <a:gd name="adj2" fmla="val 50889"/>
            </a:avLst>
          </a:pr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21890" name="AutoShape 155"/>
          <p:cNvSpPr>
            <a:spLocks/>
          </p:cNvSpPr>
          <p:nvPr/>
        </p:nvSpPr>
        <p:spPr bwMode="auto">
          <a:xfrm rot="16146151" flipH="1">
            <a:off x="3236119" y="991791"/>
            <a:ext cx="159544" cy="1159669"/>
          </a:xfrm>
          <a:prstGeom prst="leftBrace">
            <a:avLst>
              <a:gd name="adj1" fmla="val 86719"/>
              <a:gd name="adj2" fmla="val 50889"/>
            </a:avLst>
          </a:prstGeom>
          <a:noFill/>
          <a:ln w="3810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52380" name="AutoShape 156"/>
          <p:cNvSpPr>
            <a:spLocks noChangeArrowheads="1"/>
          </p:cNvSpPr>
          <p:nvPr/>
        </p:nvSpPr>
        <p:spPr bwMode="auto">
          <a:xfrm rot="-2256575">
            <a:off x="5222082" y="2025254"/>
            <a:ext cx="588169" cy="54411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92 w 21600"/>
              <a:gd name="T13" fmla="*/ 10250 h 21600"/>
              <a:gd name="T14" fmla="*/ 20708 w 21600"/>
              <a:gd name="T15" fmla="*/ 113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618" y="5163"/>
                </a:lnTo>
                <a:lnTo>
                  <a:pt x="10250" y="5163"/>
                </a:lnTo>
                <a:lnTo>
                  <a:pt x="10250" y="10250"/>
                </a:lnTo>
                <a:lnTo>
                  <a:pt x="5163" y="10250"/>
                </a:lnTo>
                <a:lnTo>
                  <a:pt x="5163" y="7618"/>
                </a:lnTo>
                <a:lnTo>
                  <a:pt x="0" y="10800"/>
                </a:lnTo>
                <a:lnTo>
                  <a:pt x="5163" y="13982"/>
                </a:lnTo>
                <a:lnTo>
                  <a:pt x="5163" y="11350"/>
                </a:lnTo>
                <a:lnTo>
                  <a:pt x="10250" y="11350"/>
                </a:lnTo>
                <a:lnTo>
                  <a:pt x="10250" y="16437"/>
                </a:lnTo>
                <a:lnTo>
                  <a:pt x="7618" y="16437"/>
                </a:lnTo>
                <a:lnTo>
                  <a:pt x="10800" y="21600"/>
                </a:lnTo>
                <a:lnTo>
                  <a:pt x="13982" y="16437"/>
                </a:lnTo>
                <a:lnTo>
                  <a:pt x="11350" y="16437"/>
                </a:lnTo>
                <a:lnTo>
                  <a:pt x="11350" y="11350"/>
                </a:lnTo>
                <a:lnTo>
                  <a:pt x="16437" y="11350"/>
                </a:lnTo>
                <a:lnTo>
                  <a:pt x="16437" y="13982"/>
                </a:lnTo>
                <a:lnTo>
                  <a:pt x="21600" y="10800"/>
                </a:lnTo>
                <a:lnTo>
                  <a:pt x="16437" y="7618"/>
                </a:lnTo>
                <a:lnTo>
                  <a:pt x="16437" y="10250"/>
                </a:lnTo>
                <a:lnTo>
                  <a:pt x="11350" y="10250"/>
                </a:lnTo>
                <a:lnTo>
                  <a:pt x="11350" y="5163"/>
                </a:lnTo>
                <a:lnTo>
                  <a:pt x="13982" y="5163"/>
                </a:lnTo>
                <a:lnTo>
                  <a:pt x="10800" y="0"/>
                </a:lnTo>
                <a:close/>
              </a:path>
            </a:pathLst>
          </a:custGeom>
          <a:solidFill>
            <a:srgbClr val="66FF66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662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8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Triviale MVDs …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… sind solche, die von jeder </a:t>
            </a:r>
            <a:r>
              <a:rPr lang="de-DE" altLang="x-none" dirty="0" err="1">
                <a:ea typeface="ＭＳ Ｐゴシック" charset="-128"/>
              </a:rPr>
              <a:t>Relationenausprägung</a:t>
            </a:r>
            <a:r>
              <a:rPr lang="de-DE" altLang="x-none" dirty="0">
                <a:ea typeface="ＭＳ Ｐゴシック" charset="-128"/>
              </a:rPr>
              <a:t> erfüllt </a:t>
            </a:r>
            <a:r>
              <a:rPr lang="de-DE" altLang="x-none" dirty="0" smtClean="0">
                <a:ea typeface="ＭＳ Ｐゴシック" charset="-128"/>
              </a:rPr>
              <a:t>werden</a:t>
            </a:r>
          </a:p>
          <a:p>
            <a:endParaRPr lang="de-DE" altLang="x-none" dirty="0">
              <a:ea typeface="ＭＳ Ｐゴシック" charset="-128"/>
            </a:endParaRPr>
          </a:p>
          <a:p>
            <a:r>
              <a:rPr lang="de-DE" altLang="x-none" sz="2000" dirty="0">
                <a:ea typeface="ＭＳ Ｐゴシック" charset="-128"/>
              </a:rPr>
              <a:t>Eine MVD </a:t>
            </a:r>
            <a:r>
              <a:rPr lang="de-DE" altLang="x-none" sz="3200" dirty="0">
                <a:ea typeface="ＭＳ Ｐゴシック" charset="-128"/>
                <a:sym typeface="Symbol" charset="2"/>
              </a:rPr>
              <a:t> 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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 ist trivial genau dann wenn</a:t>
            </a:r>
          </a:p>
          <a:p>
            <a:pPr lvl="1"/>
            <a:r>
              <a:rPr lang="de-DE" altLang="x-none" sz="2400" dirty="0">
                <a:ea typeface="ＭＳ Ｐゴシック" charset="-128"/>
                <a:sym typeface="Symbol" charset="2"/>
              </a:rPr>
              <a:t> </a:t>
            </a:r>
            <a:r>
              <a:rPr lang="de-DE" altLang="x-none" dirty="0">
                <a:ea typeface="ＭＳ Ｐゴシック" charset="-128"/>
                <a:sym typeface="Symbol" charset="2"/>
              </a:rPr>
              <a:t>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 oder</a:t>
            </a:r>
          </a:p>
          <a:p>
            <a:pPr lvl="1"/>
            <a:r>
              <a:rPr lang="de-DE" altLang="x-none" sz="2400" dirty="0">
                <a:ea typeface="ＭＳ Ｐゴシック" charset="-128"/>
                <a:sym typeface="Symbol" charset="2"/>
              </a:rPr>
              <a:t> = R - </a:t>
            </a:r>
          </a:p>
          <a:p>
            <a:pPr lvl="1"/>
            <a:endParaRPr lang="de-DE" altLang="x-none" sz="2400" dirty="0">
              <a:ea typeface="ＭＳ Ｐゴシック" charset="-128"/>
              <a:sym typeface="Symbol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03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Vierte Normalform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Eine Relation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dirty="0">
                <a:ea typeface="ＭＳ Ｐゴシック" charset="-128"/>
              </a:rPr>
              <a:t> ist in 4 NF wenn für jede MVD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 </a:t>
            </a:r>
            <a:r>
              <a:rPr lang="de-DE" altLang="x-none" sz="2400" dirty="0">
                <a:ea typeface="ＭＳ Ｐゴシック" charset="-128"/>
                <a:sym typeface="Wingdings" charset="2"/>
              </a:rPr>
              <a:t> </a:t>
            </a:r>
            <a:r>
              <a:rPr lang="de-DE" altLang="x-none" sz="2400" dirty="0">
                <a:ea typeface="ＭＳ Ｐゴシック" charset="-128"/>
                <a:sym typeface="Symbol" charset="2"/>
              </a:rPr>
              <a:t> </a:t>
            </a:r>
            <a:r>
              <a:rPr lang="de-DE" altLang="x-none" dirty="0">
                <a:ea typeface="ＭＳ Ｐゴシック" charset="-128"/>
                <a:sym typeface="Symbol" charset="2"/>
              </a:rPr>
              <a:t>eine der folgenden Bedingungen gilt</a:t>
            </a:r>
            <a:r>
              <a:rPr lang="de-DE" altLang="x-none" dirty="0" smtClean="0">
                <a:ea typeface="ＭＳ Ｐゴシック" charset="-128"/>
                <a:sym typeface="Symbol" charset="2"/>
              </a:rPr>
              <a:t>:</a:t>
            </a:r>
          </a:p>
          <a:p>
            <a:endParaRPr lang="de-DE" altLang="x-none" dirty="0">
              <a:ea typeface="ＭＳ Ｐゴシック" charset="-128"/>
              <a:sym typeface="Symbol" charset="2"/>
            </a:endParaRPr>
          </a:p>
          <a:p>
            <a:pPr lvl="1"/>
            <a:r>
              <a:rPr lang="de-DE" altLang="x-none" sz="2000" dirty="0">
                <a:ea typeface="ＭＳ Ｐゴシック" charset="-128"/>
                <a:sym typeface="Symbol" charset="2"/>
              </a:rPr>
              <a:t>Die MVD ist trivial </a:t>
            </a:r>
            <a:r>
              <a:rPr lang="de-DE" altLang="x-none" sz="2000" b="1" dirty="0">
                <a:ea typeface="ＭＳ Ｐゴシック" charset="-128"/>
                <a:sym typeface="Symbol" charset="2"/>
              </a:rPr>
              <a:t>oder</a:t>
            </a:r>
          </a:p>
          <a:p>
            <a:pPr lvl="1"/>
            <a:r>
              <a:rPr lang="de-DE" altLang="x-none" sz="2100" dirty="0">
                <a:ea typeface="ＭＳ Ｐゴシック" charset="-128"/>
                <a:sym typeface="Symbol" charset="2"/>
              </a:rPr>
              <a:t></a:t>
            </a:r>
            <a:r>
              <a:rPr lang="de-DE" altLang="x-none" sz="2700" dirty="0">
                <a:ea typeface="ＭＳ Ｐゴシック" charset="-128"/>
                <a:sym typeface="Symbol" charset="2"/>
              </a:rPr>
              <a:t> </a:t>
            </a:r>
            <a:r>
              <a:rPr lang="de-DE" altLang="x-none" sz="2100" dirty="0">
                <a:ea typeface="ＭＳ Ｐゴシック" charset="-128"/>
                <a:sym typeface="Symbol" charset="2"/>
              </a:rPr>
              <a:t>ist Superschlüssel von </a:t>
            </a:r>
            <a:r>
              <a:rPr lang="de-DE" altLang="x-none" dirty="0">
                <a:latin typeface="Lucida Handwriting" charset="0"/>
                <a:ea typeface="ＭＳ Ｐゴシック" charset="-128"/>
              </a:rPr>
              <a:t>R</a:t>
            </a:r>
            <a:endParaRPr lang="de-DE" altLang="x-none" sz="2100" dirty="0">
              <a:ea typeface="ＭＳ Ｐゴシック" charset="-128"/>
              <a:sym typeface="Symbol" charset="2"/>
            </a:endParaRPr>
          </a:p>
          <a:p>
            <a:pPr lvl="1">
              <a:buFont typeface="Webdings" charset="2"/>
              <a:buNone/>
            </a:pPr>
            <a:endParaRPr lang="de-DE" altLang="x-none" sz="1500" b="1" dirty="0">
              <a:ea typeface="ＭＳ Ｐゴシック" charset="-128"/>
              <a:sym typeface="Symbol" charset="2"/>
            </a:endParaRPr>
          </a:p>
          <a:p>
            <a:pPr lvl="1"/>
            <a:endParaRPr lang="de-DE" altLang="x-none" sz="1500" b="1" dirty="0">
              <a:ea typeface="ＭＳ Ｐゴシック" charset="-128"/>
              <a:sym typeface="Symbol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0714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Dekomposition in 4 NF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100">
                <a:ea typeface="ＭＳ Ｐゴシック" charset="-128"/>
              </a:rPr>
              <a:t>Starte mit der Menge Z := {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}</a:t>
            </a:r>
          </a:p>
          <a:p>
            <a:r>
              <a:rPr lang="de-DE" altLang="x-none" sz="2100">
                <a:ea typeface="ＭＳ Ｐゴシック" charset="-128"/>
              </a:rPr>
              <a:t>Solange es noch ein Relationenschema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 in Z gibt, das nicht in 4NF ist, mache folgendes:</a:t>
            </a:r>
          </a:p>
          <a:p>
            <a:pPr lvl="1"/>
            <a:r>
              <a:rPr lang="de-DE" altLang="x-none" sz="2100">
                <a:ea typeface="ＭＳ Ｐゴシック" charset="-128"/>
              </a:rPr>
              <a:t>Es gibt also eine für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 geltende nicht-triviale MVD (</a:t>
            </a:r>
            <a:r>
              <a:rPr lang="de-DE" altLang="x-none" sz="2100">
                <a:latin typeface="Symbol" charset="2"/>
                <a:ea typeface="ＭＳ Ｐゴシック" charset="-128"/>
              </a:rPr>
              <a:t>a  </a:t>
            </a:r>
            <a:r>
              <a:rPr lang="de-DE" altLang="x-none" sz="2100">
                <a:latin typeface="Symbol" charset="2"/>
                <a:ea typeface="ＭＳ Ｐゴシック" charset="-128"/>
                <a:sym typeface="Symbol" charset="2"/>
              </a:rPr>
              <a:t></a:t>
            </a:r>
            <a:r>
              <a:rPr lang="de-DE" altLang="x-none" sz="2100">
                <a:latin typeface="Symbol" charset="2"/>
                <a:ea typeface="ＭＳ Ｐゴシック" charset="-128"/>
              </a:rPr>
              <a:t> b</a:t>
            </a:r>
            <a:r>
              <a:rPr lang="de-DE" altLang="x-none" sz="2100">
                <a:ea typeface="ＭＳ Ｐゴシック" charset="-128"/>
              </a:rPr>
              <a:t>), für die gilt:</a:t>
            </a:r>
          </a:p>
          <a:p>
            <a:pPr lvl="2"/>
            <a:r>
              <a:rPr lang="de-DE" altLang="x-none" sz="2100">
                <a:latin typeface="Symbol" charset="2"/>
                <a:ea typeface="ＭＳ Ｐゴシック" charset="-128"/>
              </a:rPr>
              <a:t>a </a:t>
            </a:r>
            <a:r>
              <a:rPr lang="de-DE" altLang="x-none" sz="2100">
                <a:ea typeface="ＭＳ Ｐゴシック" charset="-128"/>
                <a:sym typeface="Symbol" charset="2"/>
              </a:rPr>
              <a:t></a:t>
            </a:r>
            <a:r>
              <a:rPr lang="de-DE" altLang="x-none" sz="2100">
                <a:latin typeface="Symbol" charset="2"/>
                <a:ea typeface="ＭＳ Ｐゴシック" charset="-128"/>
              </a:rPr>
              <a:t> b </a:t>
            </a:r>
            <a:r>
              <a:rPr lang="de-DE" altLang="x-none" sz="2100">
                <a:ea typeface="ＭＳ Ｐゴシック" charset="-128"/>
              </a:rPr>
              <a:t>= </a:t>
            </a:r>
            <a:r>
              <a:rPr lang="de-DE" altLang="x-none" sz="2100">
                <a:ea typeface="ＭＳ Ｐゴシック" charset="-128"/>
                <a:sym typeface="Symbol" charset="2"/>
              </a:rPr>
              <a:t></a:t>
            </a:r>
          </a:p>
          <a:p>
            <a:pPr lvl="2"/>
            <a:r>
              <a:rPr lang="de-DE" altLang="x-none" sz="2400">
                <a:latin typeface="Symbol" charset="2"/>
                <a:ea typeface="ＭＳ Ｐゴシック" charset="-128"/>
                <a:sym typeface="Symbol" charset="2"/>
              </a:rPr>
              <a:t></a:t>
            </a:r>
            <a:r>
              <a:rPr lang="de-DE" altLang="x-none" sz="2400">
                <a:latin typeface="Symbol" charset="2"/>
                <a:ea typeface="ＭＳ Ｐゴシック" charset="-128"/>
              </a:rPr>
              <a:t>(a </a:t>
            </a:r>
            <a:r>
              <a:rPr lang="de-DE" altLang="x-none" sz="240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2100">
                <a:ea typeface="ＭＳ Ｐゴシック" charset="-128"/>
              </a:rPr>
              <a:t>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i)</a:t>
            </a:r>
          </a:p>
          <a:p>
            <a:pPr lvl="1"/>
            <a:r>
              <a:rPr lang="de-DE" altLang="x-none" sz="2100">
                <a:ea typeface="ＭＳ Ｐゴシック" charset="-128"/>
              </a:rPr>
              <a:t>Finde eine solche MVD</a:t>
            </a:r>
          </a:p>
          <a:p>
            <a:pPr lvl="1"/>
            <a:r>
              <a:rPr lang="de-DE" altLang="x-none" sz="2100">
                <a:ea typeface="ＭＳ Ｐゴシック" charset="-128"/>
              </a:rPr>
              <a:t>Zerlege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 in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i1 := </a:t>
            </a:r>
            <a:r>
              <a:rPr lang="de-DE" altLang="x-none" sz="2100">
                <a:latin typeface="Symbol" charset="2"/>
                <a:ea typeface="ＭＳ Ｐゴシック" charset="-128"/>
              </a:rPr>
              <a:t>a </a:t>
            </a:r>
            <a:r>
              <a:rPr lang="de-DE" altLang="x-none" sz="2100">
                <a:ea typeface="ＭＳ Ｐゴシック" charset="-128"/>
                <a:sym typeface="Symbol" charset="2"/>
              </a:rPr>
              <a:t></a:t>
            </a:r>
            <a:r>
              <a:rPr lang="de-DE" altLang="x-none" sz="2100">
                <a:latin typeface="Symbol" charset="2"/>
                <a:ea typeface="ＭＳ Ｐゴシック" charset="-128"/>
              </a:rPr>
              <a:t> b </a:t>
            </a:r>
            <a:r>
              <a:rPr lang="de-DE" altLang="x-none" sz="2100">
                <a:ea typeface="ＭＳ Ｐゴシック" charset="-128"/>
              </a:rPr>
              <a:t>und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i2 :=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 - </a:t>
            </a:r>
            <a:r>
              <a:rPr lang="de-DE" altLang="x-none" sz="2100">
                <a:latin typeface="Symbol" charset="2"/>
                <a:ea typeface="ＭＳ Ｐゴシック" charset="-128"/>
              </a:rPr>
              <a:t>b</a:t>
            </a:r>
            <a:r>
              <a:rPr lang="de-DE" altLang="x-none" sz="2100">
                <a:ea typeface="ＭＳ Ｐゴシック" charset="-128"/>
              </a:rPr>
              <a:t> </a:t>
            </a:r>
          </a:p>
          <a:p>
            <a:pPr lvl="1"/>
            <a:r>
              <a:rPr lang="de-DE" altLang="x-none" sz="2100">
                <a:ea typeface="ＭＳ Ｐゴシック" charset="-128"/>
              </a:rPr>
              <a:t>Entferne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 aus Z und füge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i1 und </a:t>
            </a:r>
            <a:r>
              <a:rPr lang="de-DE" altLang="x-none" sz="21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2100">
                <a:ea typeface="ＭＳ Ｐゴシック" charset="-128"/>
              </a:rPr>
              <a:t>i2 ein, also </a:t>
            </a:r>
          </a:p>
          <a:p>
            <a:pPr lvl="2"/>
            <a:r>
              <a:rPr lang="de-DE" altLang="x-none" sz="1800">
                <a:ea typeface="ＭＳ Ｐゴシック" charset="-128"/>
              </a:rPr>
              <a:t>Z := (Z – {</a:t>
            </a:r>
            <a:r>
              <a:rPr lang="de-DE" altLang="x-none" sz="18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>
                <a:ea typeface="ＭＳ Ｐゴシック" charset="-128"/>
              </a:rPr>
              <a:t>i}) </a:t>
            </a:r>
            <a:r>
              <a:rPr lang="de-DE" altLang="x-none" sz="1800">
                <a:ea typeface="ＭＳ Ｐゴシック" charset="-128"/>
                <a:sym typeface="Symbol" charset="2"/>
              </a:rPr>
              <a:t> </a:t>
            </a:r>
            <a:r>
              <a:rPr lang="de-DE" altLang="x-none" sz="1800">
                <a:ea typeface="ＭＳ Ｐゴシック" charset="-128"/>
              </a:rPr>
              <a:t>{</a:t>
            </a:r>
            <a:r>
              <a:rPr lang="de-DE" altLang="x-none" sz="18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>
                <a:ea typeface="ＭＳ Ｐゴシック" charset="-128"/>
              </a:rPr>
              <a:t>i1} </a:t>
            </a:r>
            <a:r>
              <a:rPr lang="de-DE" altLang="x-none" sz="1800">
                <a:ea typeface="ＭＳ Ｐゴシック" charset="-128"/>
                <a:sym typeface="Symbol" charset="2"/>
              </a:rPr>
              <a:t> </a:t>
            </a:r>
            <a:r>
              <a:rPr lang="de-DE" altLang="x-none" sz="1800">
                <a:ea typeface="ＭＳ Ｐゴシック" charset="-128"/>
              </a:rPr>
              <a:t>{</a:t>
            </a:r>
            <a:r>
              <a:rPr lang="de-DE" altLang="x-none" sz="1800">
                <a:latin typeface="Lucida Handwriting" charset="0"/>
                <a:ea typeface="ＭＳ Ｐゴシック" charset="-128"/>
              </a:rPr>
              <a:t>R</a:t>
            </a:r>
            <a:r>
              <a:rPr lang="de-DE" altLang="x-none" sz="1800">
                <a:ea typeface="ＭＳ Ｐゴシック" charset="-128"/>
              </a:rPr>
              <a:t>i2}</a:t>
            </a:r>
          </a:p>
          <a:p>
            <a:endParaRPr lang="de-DE" altLang="x-none" sz="210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798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Dekomposition in 4 NF</a:t>
            </a:r>
          </a:p>
        </p:txBody>
      </p:sp>
      <p:pic>
        <p:nvPicPr>
          <p:cNvPr id="152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7196" r="9392" b="26367"/>
          <a:stretch>
            <a:fillRect/>
          </a:stretch>
        </p:blipFill>
        <p:spPr bwMode="auto">
          <a:xfrm>
            <a:off x="1439466" y="1924050"/>
            <a:ext cx="6048375" cy="19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Line 5"/>
          <p:cNvSpPr>
            <a:spLocks noChangeShapeType="1"/>
          </p:cNvSpPr>
          <p:nvPr/>
        </p:nvSpPr>
        <p:spPr bwMode="auto">
          <a:xfrm flipH="1">
            <a:off x="2897982" y="3003947"/>
            <a:ext cx="1350169" cy="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2580" name="Line 6"/>
          <p:cNvSpPr>
            <a:spLocks noChangeShapeType="1"/>
          </p:cNvSpPr>
          <p:nvPr/>
        </p:nvSpPr>
        <p:spPr bwMode="auto">
          <a:xfrm flipH="1">
            <a:off x="2681288" y="3003947"/>
            <a:ext cx="540544" cy="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791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Beispiel-Zerlegung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659857"/>
            <a:ext cx="6858000" cy="2483644"/>
          </a:xfrm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4561" r="8659" b="18489"/>
          <a:stretch>
            <a:fillRect/>
          </a:stretch>
        </p:blipFill>
        <p:spPr bwMode="auto">
          <a:xfrm>
            <a:off x="1143000" y="902494"/>
            <a:ext cx="6858000" cy="42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0762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Zusammenfassung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54" y="411957"/>
            <a:ext cx="7849746" cy="1350169"/>
          </a:xfrm>
        </p:spPr>
        <p:txBody>
          <a:bodyPr/>
          <a:lstStyle/>
          <a:p>
            <a:endParaRPr lang="de-DE" altLang="x-none" dirty="0" smtClean="0"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de-DE" altLang="x-none" dirty="0" smtClean="0">
                <a:ea typeface="ＭＳ Ｐゴシック" charset="-128"/>
              </a:rPr>
              <a:t>Die </a:t>
            </a:r>
            <a:r>
              <a:rPr lang="de-DE" altLang="x-none" dirty="0">
                <a:ea typeface="ＭＳ Ｐゴシック" charset="-128"/>
              </a:rPr>
              <a:t>Verlustlosigkeit ist für alle Zerlegungsalgorithmen in alle Normalformen garantiert</a:t>
            </a:r>
          </a:p>
          <a:p>
            <a:pPr>
              <a:lnSpc>
                <a:spcPct val="150000"/>
              </a:lnSpc>
            </a:pPr>
            <a:r>
              <a:rPr lang="de-DE" altLang="x-none" dirty="0">
                <a:ea typeface="ＭＳ Ｐゴシック" charset="-128"/>
              </a:rPr>
              <a:t>Die Abhängigkeitserhaltung kann nur bis zur dritten Normalform garantiert werden</a:t>
            </a:r>
          </a:p>
        </p:txBody>
      </p:sp>
      <p:pic>
        <p:nvPicPr>
          <p:cNvPr id="156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6367" r="7178" b="7683"/>
          <a:stretch>
            <a:fillRect/>
          </a:stretch>
        </p:blipFill>
        <p:spPr bwMode="auto">
          <a:xfrm>
            <a:off x="1349857" y="1499401"/>
            <a:ext cx="6156722" cy="36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Textfeld 1"/>
          <p:cNvSpPr txBox="1">
            <a:spLocks noChangeArrowheads="1"/>
          </p:cNvSpPr>
          <p:nvPr/>
        </p:nvSpPr>
        <p:spPr bwMode="auto">
          <a:xfrm>
            <a:off x="-1613297" y="345995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69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277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Schlüssel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97732"/>
            <a:ext cx="6858000" cy="42457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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1800" dirty="0">
                <a:latin typeface="Arial" charset="0"/>
                <a:ea typeface="ＭＳ Ｐゴシック" charset="-128"/>
              </a:rPr>
              <a:t>ist ein Super-Schlüssel, falls folgendes gilt:</a:t>
            </a: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b </a:t>
            </a:r>
            <a:r>
              <a:rPr lang="de-DE" altLang="x-none" sz="1800" dirty="0">
                <a:latin typeface="Arial" charset="0"/>
                <a:ea typeface="ＭＳ Ｐゴシック" charset="-128"/>
              </a:rPr>
              <a:t>ist voll funktional abhängig von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a </a:t>
            </a:r>
            <a:r>
              <a:rPr lang="de-DE" altLang="x-none" sz="1800" dirty="0">
                <a:latin typeface="Arial" charset="0"/>
                <a:ea typeface="ＭＳ Ｐゴシック" charset="-128"/>
              </a:rPr>
              <a:t>genau dann wenn gilt</a:t>
            </a: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b </a:t>
            </a:r>
            <a:r>
              <a:rPr lang="de-DE" altLang="x-none" sz="1800" dirty="0">
                <a:latin typeface="Arial" charset="0"/>
                <a:ea typeface="ＭＳ Ｐゴシック" charset="-128"/>
              </a:rPr>
              <a:t>und </a:t>
            </a: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</a:t>
            </a:r>
            <a:r>
              <a:rPr lang="de-DE" altLang="x-none" sz="1800" dirty="0">
                <a:latin typeface="Arial" charset="0"/>
                <a:ea typeface="ＭＳ Ｐゴシック" charset="-128"/>
              </a:rPr>
              <a:t> kann nicht mehr verkleinert werden, d.h.</a:t>
            </a:r>
          </a:p>
          <a:p>
            <a:pPr lvl="2">
              <a:lnSpc>
                <a:spcPct val="150000"/>
              </a:lnSpc>
            </a:pPr>
            <a:r>
              <a:rPr lang="de-DE" altLang="x-none" sz="1600" dirty="0">
                <a:latin typeface="Arial" charset="0"/>
                <a:ea typeface="ＭＳ Ｐゴシック" charset="-128"/>
                <a:sym typeface="Symbol" charset="2"/>
              </a:rPr>
              <a:t></a:t>
            </a:r>
            <a:r>
              <a:rPr lang="de-DE" altLang="x-none" sz="1600" i="1" dirty="0">
                <a:latin typeface="Arial" charset="0"/>
                <a:ea typeface="ＭＳ Ｐゴシック" charset="-128"/>
                <a:sym typeface="Symbol" charset="2"/>
              </a:rPr>
              <a:t>A </a:t>
            </a:r>
            <a:r>
              <a:rPr lang="de-DE" altLang="x-none" sz="1600" dirty="0">
                <a:latin typeface="Arial" charset="0"/>
                <a:ea typeface="ＭＳ Ｐゴシック" charset="-128"/>
                <a:sym typeface="Symbol" charset="2"/>
              </a:rPr>
              <a:t> </a:t>
            </a:r>
            <a:r>
              <a:rPr lang="de-DE" altLang="x-none" sz="16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600" dirty="0">
                <a:latin typeface="Arial" charset="0"/>
                <a:ea typeface="ＭＳ Ｐゴシック" charset="-128"/>
              </a:rPr>
              <a:t>folgt, dass (</a:t>
            </a:r>
            <a:r>
              <a:rPr lang="de-DE" altLang="x-none" sz="1600" dirty="0">
                <a:latin typeface="Symbol" charset="2"/>
                <a:ea typeface="ＭＳ Ｐゴシック" charset="-128"/>
              </a:rPr>
              <a:t>a - {A}) </a:t>
            </a:r>
            <a:r>
              <a:rPr lang="de-DE" altLang="x-none" sz="16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600" dirty="0">
                <a:latin typeface="Symbol" charset="2"/>
                <a:ea typeface="ＭＳ Ｐゴシック" charset="-128"/>
              </a:rPr>
              <a:t> b  </a:t>
            </a:r>
            <a:r>
              <a:rPr lang="de-DE" altLang="x-none" sz="1600" dirty="0">
                <a:latin typeface="Arial" charset="0"/>
                <a:ea typeface="ＭＳ Ｐゴシック" charset="-128"/>
              </a:rPr>
              <a:t>nicht gilt, oder kürzer</a:t>
            </a:r>
          </a:p>
          <a:p>
            <a:pPr lvl="2">
              <a:lnSpc>
                <a:spcPct val="150000"/>
              </a:lnSpc>
            </a:pPr>
            <a:r>
              <a:rPr lang="de-DE" altLang="x-none" sz="1600" dirty="0">
                <a:latin typeface="Arial" charset="0"/>
                <a:ea typeface="ＭＳ Ｐゴシック" charset="-128"/>
                <a:sym typeface="Symbol" charset="2"/>
              </a:rPr>
              <a:t></a:t>
            </a:r>
            <a:r>
              <a:rPr lang="de-DE" altLang="x-none" sz="1600" i="1" dirty="0">
                <a:latin typeface="Arial" charset="0"/>
                <a:ea typeface="ＭＳ Ｐゴシック" charset="-128"/>
                <a:sym typeface="Symbol" charset="2"/>
              </a:rPr>
              <a:t>A </a:t>
            </a:r>
            <a:r>
              <a:rPr lang="de-DE" altLang="x-none" sz="1600" dirty="0">
                <a:latin typeface="Arial" charset="0"/>
                <a:ea typeface="ＭＳ Ｐゴシック" charset="-128"/>
                <a:sym typeface="Symbol" charset="2"/>
              </a:rPr>
              <a:t> </a:t>
            </a:r>
            <a:r>
              <a:rPr lang="de-DE" altLang="x-none" sz="1600" dirty="0">
                <a:latin typeface="Symbol" charset="2"/>
                <a:ea typeface="ＭＳ Ｐゴシック" charset="-128"/>
              </a:rPr>
              <a:t>a: </a:t>
            </a:r>
            <a:r>
              <a:rPr lang="de-DE" altLang="x-none" sz="1600" dirty="0">
                <a:latin typeface="Symbol" charset="2"/>
                <a:ea typeface="ＭＳ Ｐゴシック" charset="-128"/>
                <a:sym typeface="Symbol" charset="2"/>
              </a:rPr>
              <a:t>(</a:t>
            </a:r>
            <a:r>
              <a:rPr lang="de-DE" altLang="x-none" sz="1600" dirty="0">
                <a:latin typeface="Arial" charset="0"/>
                <a:ea typeface="ＭＳ Ｐゴシック" charset="-128"/>
              </a:rPr>
              <a:t>(</a:t>
            </a:r>
            <a:r>
              <a:rPr lang="de-DE" altLang="x-none" sz="1600" dirty="0">
                <a:latin typeface="Symbol" charset="2"/>
                <a:ea typeface="ＭＳ Ｐゴシック" charset="-128"/>
              </a:rPr>
              <a:t>a - {A}) </a:t>
            </a:r>
            <a:r>
              <a:rPr lang="de-DE" altLang="x-none" sz="16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1600" dirty="0">
                <a:latin typeface="Symbol" charset="2"/>
                <a:ea typeface="ＭＳ Ｐゴシック" charset="-128"/>
              </a:rPr>
              <a:t> b)</a:t>
            </a:r>
          </a:p>
          <a:p>
            <a:pPr>
              <a:lnSpc>
                <a:spcPct val="150000"/>
              </a:lnSpc>
            </a:pPr>
            <a:r>
              <a:rPr lang="de-DE" altLang="x-none" sz="1800" dirty="0">
                <a:latin typeface="Arial" charset="0"/>
                <a:ea typeface="ＭＳ Ｐゴシック" charset="-128"/>
              </a:rPr>
              <a:t>Notation für volle funktionale Abhängigkeit: 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2800" baseline="30000" dirty="0">
                <a:latin typeface="Symbol" charset="2"/>
                <a:ea typeface="ＭＳ Ｐゴシック" charset="-128"/>
                <a:sym typeface="Symbol" charset="2"/>
              </a:rPr>
              <a:t>.</a:t>
            </a:r>
            <a:r>
              <a:rPr lang="de-DE" altLang="x-none" sz="1800" dirty="0">
                <a:latin typeface="Symbol" charset="2"/>
                <a:ea typeface="ＭＳ Ｐゴシック" charset="-128"/>
              </a:rPr>
              <a:t> b </a:t>
            </a:r>
          </a:p>
          <a:p>
            <a:pPr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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 </a:t>
            </a:r>
            <a:r>
              <a:rPr lang="de-DE" altLang="x-none" sz="1800" dirty="0">
                <a:latin typeface="Arial" charset="0"/>
                <a:ea typeface="ＭＳ Ｐゴシック" charset="-128"/>
              </a:rPr>
              <a:t>ist ein Kandidaten-Schlüssel, falls folgendes gilt:</a:t>
            </a:r>
          </a:p>
          <a:p>
            <a:pPr lvl="1">
              <a:lnSpc>
                <a:spcPct val="150000"/>
              </a:lnSpc>
            </a:pPr>
            <a:r>
              <a:rPr lang="de-DE" altLang="x-none" sz="1800" dirty="0">
                <a:latin typeface="Symbol" charset="2"/>
                <a:ea typeface="ＭＳ Ｐゴシック" charset="-128"/>
              </a:rPr>
              <a:t>a 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</a:t>
            </a:r>
            <a:r>
              <a:rPr lang="de-DE" altLang="x-none" sz="2800" baseline="30000" dirty="0">
                <a:latin typeface="Symbol" charset="2"/>
                <a:ea typeface="ＭＳ Ｐゴシック" charset="-128"/>
                <a:sym typeface="Symbol" charset="2"/>
              </a:rPr>
              <a:t>.</a:t>
            </a:r>
            <a:r>
              <a:rPr lang="de-DE" altLang="x-none" sz="1800" dirty="0">
                <a:latin typeface="Symbol" charset="2"/>
                <a:ea typeface="ＭＳ Ｐゴシック" charset="-128"/>
                <a:sym typeface="Symbol" charset="2"/>
              </a:rPr>
              <a:t> </a:t>
            </a:r>
            <a:r>
              <a:rPr lang="de-DE" altLang="x-none" sz="1800" dirty="0">
                <a:latin typeface="Lucida Handwriting" charset="0"/>
                <a:ea typeface="ＭＳ Ｐゴシック" charset="-128"/>
              </a:rPr>
              <a:t>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7685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>
                <a:ea typeface="ＭＳ Ｐゴシック" charset="-128"/>
              </a:rPr>
              <a:t>Nachfolgend gibt es ein paar Notizen für Übungen ...</a:t>
            </a:r>
            <a:br>
              <a:rPr lang="de-DE" altLang="x-none" dirty="0" smtClean="0">
                <a:ea typeface="ＭＳ Ｐゴシック" charset="-128"/>
              </a:rPr>
            </a:br>
            <a:r>
              <a:rPr lang="de-DE" altLang="x-none" dirty="0">
                <a:ea typeface="ＭＳ Ｐゴシック" charset="-128"/>
              </a:rPr>
              <a:t>	</a:t>
            </a:r>
            <a:r>
              <a:rPr lang="de-DE" altLang="x-none" dirty="0" smtClean="0">
                <a:ea typeface="ＭＳ Ｐゴシック" charset="-128"/>
              </a:rPr>
              <a:t>				... nicht Teil der Vorlesung</a:t>
            </a:r>
            <a:endParaRPr lang="x-none" altLang="x-none" dirty="0">
              <a:ea typeface="ＭＳ Ｐゴシック" charset="-128"/>
            </a:endParaRPr>
          </a:p>
        </p:txBody>
      </p:sp>
      <p:sp>
        <p:nvSpPr>
          <p:cNvPr id="1607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2830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5872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pic>
        <p:nvPicPr>
          <p:cNvPr id="158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9" y="171450"/>
            <a:ext cx="67865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210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 dirty="0">
              <a:ea typeface="ＭＳ Ｐゴシック" charset="-128"/>
            </a:endParaRPr>
          </a:p>
        </p:txBody>
      </p:sp>
      <p:sp>
        <p:nvSpPr>
          <p:cNvPr id="16281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7086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Bestimmung funktionaler Abhängigkeiten (zusätzliche Übung)</a:t>
            </a:r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26384" r="3346" b="35779"/>
          <a:stretch>
            <a:fillRect/>
          </a:stretch>
        </p:blipFill>
        <p:spPr bwMode="auto">
          <a:xfrm>
            <a:off x="1143000" y="1383506"/>
            <a:ext cx="6858000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3B3-BB45-904E-BE80-FC05937C19C2}" type="slidenum">
              <a:rPr lang="en-US" altLang="x-none" smtClean="0"/>
              <a:pPr/>
              <a:t>73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299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Bestimmung funktionaler Abhängigkeiten (zusätzliche Übung)</a:t>
            </a:r>
          </a:p>
        </p:txBody>
      </p:sp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26384" r="3346" b="7178"/>
          <a:stretch>
            <a:fillRect/>
          </a:stretch>
        </p:blipFill>
        <p:spPr bwMode="auto">
          <a:xfrm>
            <a:off x="1143000" y="897731"/>
            <a:ext cx="6858000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23B3-BB45-904E-BE80-FC05937C19C2}" type="slidenum">
              <a:rPr lang="en-US" altLang="x-none" smtClean="0"/>
              <a:pPr/>
              <a:t>74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272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Übung: FDs, MVDs, Normalisierung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pic>
        <p:nvPicPr>
          <p:cNvPr id="168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r="1270" b="2707"/>
          <a:stretch>
            <a:fillRect/>
          </a:stretch>
        </p:blipFill>
        <p:spPr bwMode="auto">
          <a:xfrm>
            <a:off x="1143000" y="607219"/>
            <a:ext cx="6858000" cy="45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5"/>
          <p:cNvSpPr>
            <a:spLocks noChangeArrowheads="1"/>
          </p:cNvSpPr>
          <p:nvPr/>
        </p:nvSpPr>
        <p:spPr bwMode="auto">
          <a:xfrm>
            <a:off x="1494235" y="3975497"/>
            <a:ext cx="4860131" cy="9191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048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Übung: FDs, MVDs, Normalisierung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pic>
        <p:nvPicPr>
          <p:cNvPr id="171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r="1270" b="2707"/>
          <a:stretch>
            <a:fillRect/>
          </a:stretch>
        </p:blipFill>
        <p:spPr bwMode="auto">
          <a:xfrm>
            <a:off x="1143000" y="607219"/>
            <a:ext cx="6858000" cy="45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70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Weitere Übung: Familie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>
                <a:ea typeface="ＭＳ Ｐゴシック" charset="-128"/>
              </a:rPr>
              <a:t>Familie: {[Vater, Mutter, Kind, Opa, Oma]}</a:t>
            </a:r>
          </a:p>
          <a:p>
            <a:endParaRPr lang="de-DE" altLang="x-none" dirty="0">
              <a:ea typeface="ＭＳ Ｐゴシック" charset="-128"/>
            </a:endParaRPr>
          </a:p>
          <a:p>
            <a:r>
              <a:rPr lang="de-DE" altLang="x-none" dirty="0">
                <a:ea typeface="ＭＳ Ｐゴシック" charset="-128"/>
              </a:rPr>
              <a:t>Annahme: [Herbert, Maria, Else, Theo, Martha] bedeutet</a:t>
            </a:r>
          </a:p>
          <a:p>
            <a:pPr lvl="2"/>
            <a:r>
              <a:rPr lang="de-DE" altLang="x-none" dirty="0">
                <a:ea typeface="ＭＳ Ｐゴシック" charset="-128"/>
              </a:rPr>
              <a:t>Theo und Martha sind Eltern von Herbert oder</a:t>
            </a:r>
          </a:p>
          <a:p>
            <a:pPr lvl="2"/>
            <a:r>
              <a:rPr lang="de-DE" altLang="x-none" dirty="0">
                <a:ea typeface="ＭＳ Ｐゴシック" charset="-128"/>
              </a:rPr>
              <a:t>Theo und Martha sind Eltern von Maria</a:t>
            </a:r>
          </a:p>
          <a:p>
            <a:r>
              <a:rPr lang="de-DE" altLang="x-none" dirty="0">
                <a:ea typeface="ＭＳ Ｐゴシック" charset="-128"/>
              </a:rPr>
              <a:t>Abhängigkeiten: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K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V,M</a:t>
            </a:r>
          </a:p>
          <a:p>
            <a:pPr lvl="1"/>
            <a:r>
              <a:rPr lang="de-DE" altLang="x-none" dirty="0" err="1">
                <a:ea typeface="ＭＳ Ｐゴシック" charset="-128"/>
                <a:sym typeface="Wingdings" charset="2"/>
              </a:rPr>
              <a:t>K,Opa</a:t>
            </a:r>
            <a:r>
              <a:rPr lang="de-DE" altLang="x-none" dirty="0">
                <a:ea typeface="ＭＳ Ｐゴシック" charset="-128"/>
                <a:sym typeface="Wingdings" charset="2"/>
              </a:rPr>
              <a:t>  Oma</a:t>
            </a:r>
          </a:p>
          <a:p>
            <a:pPr lvl="1"/>
            <a:r>
              <a:rPr lang="de-DE" altLang="x-none" dirty="0" err="1">
                <a:ea typeface="ＭＳ Ｐゴシック" charset="-128"/>
                <a:sym typeface="Wingdings" charset="2"/>
              </a:rPr>
              <a:t>K,Oma</a:t>
            </a:r>
            <a:r>
              <a:rPr lang="de-DE" altLang="x-none" dirty="0">
                <a:ea typeface="ＭＳ Ｐゴシック" charset="-128"/>
                <a:sym typeface="Wingdings" charset="2"/>
              </a:rPr>
              <a:t>  Opa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V,M  K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V,M  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Opa,Oma</a:t>
            </a:r>
            <a:endParaRPr lang="de-DE" altLang="x-none" dirty="0">
              <a:ea typeface="ＭＳ Ｐゴシック" charset="-128"/>
              <a:sym typeface="Wingdings" charset="2"/>
            </a:endParaRPr>
          </a:p>
          <a:p>
            <a:pPr lvl="1"/>
            <a:endParaRPr lang="de-DE" altLang="x-none" dirty="0">
              <a:ea typeface="ＭＳ Ｐゴシック" charset="-128"/>
              <a:sym typeface="Wingdings" charset="2"/>
            </a:endParaRPr>
          </a:p>
          <a:p>
            <a:endParaRPr lang="de-DE" altLang="x-none" dirty="0">
              <a:ea typeface="ＭＳ Ｐゴシック" charset="-128"/>
            </a:endParaRP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52334" y="3240792"/>
            <a:ext cx="2376488" cy="97274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MVDs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626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Weitere Übung: Familie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Familie: {[Opa, Oma, Vater, Mutter, Kind]}</a:t>
            </a:r>
          </a:p>
          <a:p>
            <a:endParaRPr lang="de-DE" altLang="x-none">
              <a:ea typeface="ＭＳ Ｐゴシック" charset="-128"/>
            </a:endParaRPr>
          </a:p>
          <a:p>
            <a:r>
              <a:rPr lang="de-DE" altLang="x-none">
                <a:ea typeface="ＭＳ Ｐゴシック" charset="-128"/>
              </a:rPr>
              <a:t>Annahme: [Theo, Martha, Herbert, Maria, Else] bedeutet</a:t>
            </a:r>
          </a:p>
          <a:p>
            <a:pPr lvl="2"/>
            <a:r>
              <a:rPr lang="de-DE" altLang="x-none">
                <a:ea typeface="ＭＳ Ｐゴシック" charset="-128"/>
              </a:rPr>
              <a:t>Theo und Martha sind Eltern von Herbert oder</a:t>
            </a:r>
          </a:p>
          <a:p>
            <a:pPr lvl="2"/>
            <a:r>
              <a:rPr lang="de-DE" altLang="x-none">
                <a:ea typeface="ＭＳ Ｐゴシック" charset="-128"/>
              </a:rPr>
              <a:t>Theo und Martha sind Eltern von Maria</a:t>
            </a:r>
          </a:p>
          <a:p>
            <a:r>
              <a:rPr lang="de-DE" altLang="x-none">
                <a:ea typeface="ＭＳ Ｐゴシック" charset="-128"/>
              </a:rPr>
              <a:t>Abhängigkeiten:</a:t>
            </a:r>
          </a:p>
          <a:p>
            <a:pPr lvl="1"/>
            <a:r>
              <a:rPr lang="de-DE" altLang="x-none">
                <a:ea typeface="ＭＳ Ｐゴシック" charset="-128"/>
              </a:rPr>
              <a:t>K </a:t>
            </a:r>
            <a:r>
              <a:rPr lang="de-DE" altLang="x-none">
                <a:ea typeface="ＭＳ Ｐゴシック" charset="-128"/>
                <a:sym typeface="Wingdings" charset="2"/>
              </a:rPr>
              <a:t> V,M</a:t>
            </a:r>
          </a:p>
          <a:p>
            <a:pPr lvl="1"/>
            <a:r>
              <a:rPr lang="de-DE" altLang="x-none">
                <a:ea typeface="ＭＳ Ｐゴシック" charset="-128"/>
                <a:sym typeface="Wingdings" charset="2"/>
              </a:rPr>
              <a:t>K,Opa  Oma</a:t>
            </a:r>
          </a:p>
          <a:p>
            <a:pPr lvl="1"/>
            <a:r>
              <a:rPr lang="de-DE" altLang="x-none">
                <a:ea typeface="ＭＳ Ｐゴシック" charset="-128"/>
                <a:sym typeface="Wingdings" charset="2"/>
              </a:rPr>
              <a:t>K,Oma  Opa</a:t>
            </a:r>
          </a:p>
          <a:p>
            <a:pPr lvl="1"/>
            <a:r>
              <a:rPr lang="de-DE" altLang="x-none">
                <a:ea typeface="ＭＳ Ｐゴシック" charset="-128"/>
                <a:sym typeface="Wingdings" charset="2"/>
              </a:rPr>
              <a:t>V,M  K</a:t>
            </a:r>
          </a:p>
          <a:p>
            <a:pPr lvl="1"/>
            <a:r>
              <a:rPr lang="de-DE" altLang="x-none">
                <a:ea typeface="ＭＳ Ｐゴシック" charset="-128"/>
                <a:sym typeface="Wingdings" charset="2"/>
              </a:rPr>
              <a:t>V,M  Opa,Oma</a:t>
            </a:r>
          </a:p>
          <a:p>
            <a:pPr lvl="1"/>
            <a:endParaRPr lang="de-DE" altLang="x-none">
              <a:ea typeface="ＭＳ Ｐゴシック" charset="-128"/>
              <a:sym typeface="Wingdings" charset="2"/>
            </a:endParaRPr>
          </a:p>
          <a:p>
            <a:endParaRPr lang="de-D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78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7437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Beispiel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543300"/>
            <a:ext cx="6858000" cy="1600200"/>
          </a:xfrm>
        </p:spPr>
        <p:txBody>
          <a:bodyPr/>
          <a:lstStyle/>
          <a:p>
            <a:r>
              <a:rPr lang="de-DE" altLang="x-none" sz="1500">
                <a:ea typeface="ＭＳ Ｐゴシック" charset="-128"/>
              </a:rPr>
              <a:t>Kind </a:t>
            </a:r>
            <a:r>
              <a:rPr lang="de-DE" altLang="x-none" sz="1500">
                <a:ea typeface="ＭＳ Ｐゴシック" charset="-128"/>
                <a:sym typeface="Wingdings" charset="2"/>
              </a:rPr>
              <a:t> Vater,Mutter</a:t>
            </a:r>
          </a:p>
          <a:p>
            <a:r>
              <a:rPr lang="de-DE" altLang="x-none" sz="1500">
                <a:ea typeface="ＭＳ Ｐゴシック" charset="-128"/>
                <a:sym typeface="Wingdings" charset="2"/>
              </a:rPr>
              <a:t>Kind,Opa  Oma</a:t>
            </a:r>
          </a:p>
          <a:p>
            <a:r>
              <a:rPr lang="de-DE" altLang="x-none" sz="1500">
                <a:ea typeface="ＭＳ Ｐゴシック" charset="-128"/>
                <a:sym typeface="Wingdings" charset="2"/>
              </a:rPr>
              <a:t>Kind,Oma  Opa</a:t>
            </a:r>
          </a:p>
          <a:p>
            <a:r>
              <a:rPr lang="de-DE" altLang="x-none" sz="1500">
                <a:ea typeface="ＭＳ Ｐゴシック" charset="-128"/>
                <a:sym typeface="Wingdings" charset="2"/>
              </a:rPr>
              <a:t>V,M  K</a:t>
            </a:r>
          </a:p>
          <a:p>
            <a:r>
              <a:rPr lang="de-DE" altLang="x-none" sz="1500">
                <a:ea typeface="ＭＳ Ｐゴシック" charset="-128"/>
                <a:sym typeface="Wingdings" charset="2"/>
              </a:rPr>
              <a:t>V,M  Opa,Oma</a:t>
            </a:r>
          </a:p>
          <a:p>
            <a:pPr lvl="1"/>
            <a:endParaRPr lang="de-DE" altLang="x-none" sz="1500">
              <a:ea typeface="ＭＳ Ｐゴシック" charset="-128"/>
              <a:sym typeface="Wingdings" charset="2"/>
            </a:endParaRPr>
          </a:p>
          <a:p>
            <a:endParaRPr lang="de-DE" altLang="x-none" sz="1500">
              <a:ea typeface="ＭＳ Ｐゴシック" charset="-128"/>
            </a:endParaRPr>
          </a:p>
        </p:txBody>
      </p:sp>
      <p:graphicFrame>
        <p:nvGraphicFramePr>
          <p:cNvPr id="79011" name="Group 163"/>
          <p:cNvGraphicFramePr>
            <a:graphicFrameLocks noGrp="1"/>
          </p:cNvGraphicFramePr>
          <p:nvPr>
            <p:ph sz="half" idx="2"/>
          </p:nvPr>
        </p:nvGraphicFramePr>
        <p:xfrm>
          <a:off x="2087166" y="735806"/>
          <a:ext cx="4455320" cy="2463403"/>
        </p:xfrm>
        <a:graphic>
          <a:graphicData uri="http://schemas.openxmlformats.org/drawingml/2006/table">
            <a:tbl>
              <a:tblPr/>
              <a:tblGrid>
                <a:gridCol w="807244"/>
                <a:gridCol w="1058465"/>
                <a:gridCol w="808435"/>
                <a:gridCol w="890588"/>
                <a:gridCol w="890588"/>
              </a:tblGrid>
              <a:tr h="308372">
                <a:tc gridSpan="5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Stammbaum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07181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Mutter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Vater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Kind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Opa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Oma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837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7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1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7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1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Bertha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Leo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Tobias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Martha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7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1778-533B-6D43-97D6-64D96F581A2A}" type="slidenum">
              <a:rPr lang="en-US" altLang="x-none" smtClean="0"/>
              <a:pPr/>
              <a:t>79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509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Schlüsselbestimmung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165873"/>
            <a:ext cx="6858000" cy="19776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x-none">
                <a:solidFill>
                  <a:srgbClr val="0000FF"/>
                </a:solidFill>
                <a:latin typeface="Arial" charset="0"/>
                <a:ea typeface="ＭＳ Ｐゴシック" charset="-128"/>
              </a:rPr>
              <a:t>Kandidaten-schlüssel von </a:t>
            </a:r>
            <a:r>
              <a:rPr lang="de-DE" altLang="x-none" i="1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Städte</a:t>
            </a:r>
            <a:r>
              <a:rPr lang="de-DE" altLang="x-none">
                <a:solidFill>
                  <a:srgbClr val="0000FF"/>
                </a:solidFill>
                <a:latin typeface="Arial" charset="0"/>
                <a:ea typeface="ＭＳ Ｐゴシック" charset="-128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solidFill>
                  <a:srgbClr val="0000FF"/>
                </a:solidFill>
                <a:latin typeface="Arial" charset="0"/>
                <a:ea typeface="ＭＳ Ｐゴシック" charset="-128"/>
              </a:rPr>
              <a:t>{Name,BLand}</a:t>
            </a:r>
          </a:p>
          <a:p>
            <a:pPr lvl="1">
              <a:lnSpc>
                <a:spcPct val="80000"/>
              </a:lnSpc>
            </a:pPr>
            <a:r>
              <a:rPr lang="de-DE" altLang="x-none">
                <a:solidFill>
                  <a:srgbClr val="0000FF"/>
                </a:solidFill>
                <a:latin typeface="Arial" charset="0"/>
                <a:ea typeface="ＭＳ Ｐゴシック" charset="-128"/>
              </a:rPr>
              <a:t>{Name,Vorwahl}</a:t>
            </a:r>
          </a:p>
          <a:p>
            <a:pPr lvl="1">
              <a:lnSpc>
                <a:spcPct val="80000"/>
              </a:lnSpc>
            </a:pPr>
            <a:endParaRPr lang="de-DE" altLang="x-none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de-DE" altLang="x-none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de-DE" altLang="x-none" sz="135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Beachte, dass 2 kleinere Städte  dieselbe Vorwahl  haben können</a:t>
            </a:r>
          </a:p>
        </p:txBody>
      </p:sp>
      <p:graphicFrame>
        <p:nvGraphicFramePr>
          <p:cNvPr id="19463" name="Group 7"/>
          <p:cNvGraphicFramePr>
            <a:graphicFrameLocks noGrp="1"/>
          </p:cNvGraphicFramePr>
          <p:nvPr/>
        </p:nvGraphicFramePr>
        <p:xfrm>
          <a:off x="2465785" y="951310"/>
          <a:ext cx="4293394" cy="1920310"/>
        </p:xfrm>
        <a:graphic>
          <a:graphicData uri="http://schemas.openxmlformats.org/drawingml/2006/table">
            <a:tbl>
              <a:tblPr/>
              <a:tblGrid>
                <a:gridCol w="972740"/>
                <a:gridCol w="1275160"/>
                <a:gridCol w="972740"/>
                <a:gridCol w="1072754"/>
              </a:tblGrid>
              <a:tr h="274329">
                <a:tc gridSpan="4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Städte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Name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BLand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Vorwahl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EW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Hessen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069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650000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Frankfurt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Brandenburg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0335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84000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München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Bayern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089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1200000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Passau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Bayern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0851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50000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9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73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Beispiel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381375"/>
            <a:ext cx="6858000" cy="1762125"/>
          </a:xfrm>
        </p:spPr>
        <p:txBody>
          <a:bodyPr/>
          <a:lstStyle/>
          <a:p>
            <a:r>
              <a:rPr lang="de-DE" altLang="x-none">
                <a:ea typeface="ＭＳ Ｐゴシック" charset="-128"/>
              </a:rPr>
              <a:t>Kind </a:t>
            </a:r>
            <a:r>
              <a:rPr lang="de-DE" altLang="x-none">
                <a:ea typeface="ＭＳ Ｐゴシック" charset="-128"/>
                <a:sym typeface="Wingdings" charset="2"/>
              </a:rPr>
              <a:t> Vater,Mutter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Kind,Opa  Oma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Kind,Oma  Opa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V,M  K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V,M  Opa,Oma</a:t>
            </a:r>
          </a:p>
          <a:p>
            <a:pPr lvl="1"/>
            <a:endParaRPr lang="de-DE" altLang="x-none">
              <a:ea typeface="ＭＳ Ｐゴシック" charset="-128"/>
              <a:sym typeface="Wingdings" charset="2"/>
            </a:endParaRPr>
          </a:p>
          <a:p>
            <a:endParaRPr lang="de-DE" altLang="x-none">
              <a:ea typeface="ＭＳ Ｐゴシック" charset="-128"/>
            </a:endParaRPr>
          </a:p>
        </p:txBody>
      </p:sp>
      <p:graphicFrame>
        <p:nvGraphicFramePr>
          <p:cNvPr id="92224" name="Group 64"/>
          <p:cNvGraphicFramePr>
            <a:graphicFrameLocks noGrp="1"/>
          </p:cNvGraphicFramePr>
          <p:nvPr/>
        </p:nvGraphicFramePr>
        <p:xfrm>
          <a:off x="1601391" y="1006078"/>
          <a:ext cx="5366147" cy="2194416"/>
        </p:xfrm>
        <a:graphic>
          <a:graphicData uri="http://schemas.openxmlformats.org/drawingml/2006/table">
            <a:tbl>
              <a:tblPr/>
              <a:tblGrid>
                <a:gridCol w="972740"/>
                <a:gridCol w="1275160"/>
                <a:gridCol w="972740"/>
                <a:gridCol w="1072754"/>
                <a:gridCol w="1072753"/>
              </a:tblGrid>
              <a:tr h="274302">
                <a:tc gridSpan="5"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Stammbaum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Mutter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Vater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Kind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Opa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Oma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Sofie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Lothar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Linde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Sabine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Alfons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Niklas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Lisa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Bertha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Leo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Tobias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Hubert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Martha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2"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eb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2"/>
                        <a:buNone/>
                        <a:tabLst/>
                      </a:pPr>
                      <a:r>
                        <a:rPr kumimoji="1" lang="de-DE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marL="68580" marR="68580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55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50156" y="1612106"/>
            <a:ext cx="485775" cy="157163"/>
          </a:xfrm>
          <a:custGeom>
            <a:avLst/>
            <a:gdLst>
              <a:gd name="T0" fmla="*/ 0 w 1797"/>
              <a:gd name="T1" fmla="*/ 2147483647 h 582"/>
              <a:gd name="T2" fmla="*/ 2147483647 w 1797"/>
              <a:gd name="T3" fmla="*/ 2147483647 h 582"/>
              <a:gd name="T4" fmla="*/ 2147483647 w 1797"/>
              <a:gd name="T5" fmla="*/ 2147483647 h 582"/>
              <a:gd name="T6" fmla="*/ 2147483647 w 1797"/>
              <a:gd name="T7" fmla="*/ 2147483647 h 582"/>
              <a:gd name="T8" fmla="*/ 2147483647 w 1797"/>
              <a:gd name="T9" fmla="*/ 2147483647 h 582"/>
              <a:gd name="T10" fmla="*/ 2147483647 w 1797"/>
              <a:gd name="T11" fmla="*/ 2147483647 h 582"/>
              <a:gd name="T12" fmla="*/ 2147483647 w 1797"/>
              <a:gd name="T13" fmla="*/ 2147483647 h 582"/>
              <a:gd name="T14" fmla="*/ 2147483647 w 1797"/>
              <a:gd name="T15" fmla="*/ 2147483647 h 582"/>
              <a:gd name="T16" fmla="*/ 2147483647 w 1797"/>
              <a:gd name="T17" fmla="*/ 2147483647 h 582"/>
              <a:gd name="T18" fmla="*/ 2147483647 w 1797"/>
              <a:gd name="T19" fmla="*/ 2147483647 h 582"/>
              <a:gd name="T20" fmla="*/ 2147483647 w 1797"/>
              <a:gd name="T21" fmla="*/ 2147483647 h 582"/>
              <a:gd name="T22" fmla="*/ 2147483647 w 1797"/>
              <a:gd name="T23" fmla="*/ 2147483647 h 582"/>
              <a:gd name="T24" fmla="*/ 2147483647 w 1797"/>
              <a:gd name="T25" fmla="*/ 2147483647 h 5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97" h="582" extrusionOk="0">
                <a:moveTo>
                  <a:pt x="0" y="0"/>
                </a:moveTo>
                <a:cubicBezTo>
                  <a:pt x="50" y="0"/>
                  <a:pt x="99" y="11"/>
                  <a:pt x="127" y="36"/>
                </a:cubicBezTo>
                <a:cubicBezTo>
                  <a:pt x="212" y="113"/>
                  <a:pt x="288" y="73"/>
                  <a:pt x="399" y="127"/>
                </a:cubicBezTo>
                <a:cubicBezTo>
                  <a:pt x="518" y="185"/>
                  <a:pt x="667" y="205"/>
                  <a:pt x="798" y="218"/>
                </a:cubicBezTo>
                <a:cubicBezTo>
                  <a:pt x="977" y="236"/>
                  <a:pt x="1122" y="272"/>
                  <a:pt x="1306" y="272"/>
                </a:cubicBezTo>
                <a:cubicBezTo>
                  <a:pt x="1405" y="272"/>
                  <a:pt x="1426" y="297"/>
                  <a:pt x="1524" y="308"/>
                </a:cubicBezTo>
              </a:path>
              <a:path w="1797" h="582" extrusionOk="0">
                <a:moveTo>
                  <a:pt x="1361" y="54"/>
                </a:moveTo>
                <a:cubicBezTo>
                  <a:pt x="1383" y="143"/>
                  <a:pt x="1452" y="138"/>
                  <a:pt x="1488" y="181"/>
                </a:cubicBezTo>
                <a:cubicBezTo>
                  <a:pt x="1528" y="228"/>
                  <a:pt x="1557" y="312"/>
                  <a:pt x="1615" y="363"/>
                </a:cubicBezTo>
                <a:cubicBezTo>
                  <a:pt x="1673" y="414"/>
                  <a:pt x="1831" y="421"/>
                  <a:pt x="1796" y="490"/>
                </a:cubicBezTo>
                <a:cubicBezTo>
                  <a:pt x="1779" y="525"/>
                  <a:pt x="1326" y="490"/>
                  <a:pt x="1270" y="490"/>
                </a:cubicBezTo>
                <a:cubicBezTo>
                  <a:pt x="1244" y="569"/>
                  <a:pt x="1217" y="544"/>
                  <a:pt x="1125" y="544"/>
                </a:cubicBezTo>
                <a:cubicBezTo>
                  <a:pt x="1046" y="544"/>
                  <a:pt x="972" y="523"/>
                  <a:pt x="944" y="581"/>
                </a:cubicBezTo>
              </a:path>
            </a:pathLst>
          </a:custGeom>
          <a:noFill/>
          <a:ln w="3492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6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43063" y="1797844"/>
            <a:ext cx="5324475" cy="622697"/>
          </a:xfrm>
          <a:custGeom>
            <a:avLst/>
            <a:gdLst>
              <a:gd name="T0" fmla="*/ 2147483647 w 19722"/>
              <a:gd name="T1" fmla="*/ 2147483647 h 2306"/>
              <a:gd name="T2" fmla="*/ 2147483647 w 19722"/>
              <a:gd name="T3" fmla="*/ 2147483647 h 2306"/>
              <a:gd name="T4" fmla="*/ 2147483647 w 19722"/>
              <a:gd name="T5" fmla="*/ 2147483647 h 2306"/>
              <a:gd name="T6" fmla="*/ 2147483647 w 19722"/>
              <a:gd name="T7" fmla="*/ 2147483647 h 2306"/>
              <a:gd name="T8" fmla="*/ 2147483647 w 19722"/>
              <a:gd name="T9" fmla="*/ 2147483647 h 2306"/>
              <a:gd name="T10" fmla="*/ 2147483647 w 19722"/>
              <a:gd name="T11" fmla="*/ 2147483647 h 2306"/>
              <a:gd name="T12" fmla="*/ 2147483647 w 19722"/>
              <a:gd name="T13" fmla="*/ 2147483647 h 2306"/>
              <a:gd name="T14" fmla="*/ 2147483647 w 19722"/>
              <a:gd name="T15" fmla="*/ 2147483647 h 2306"/>
              <a:gd name="T16" fmla="*/ 2147483647 w 19722"/>
              <a:gd name="T17" fmla="*/ 2147483647 h 2306"/>
              <a:gd name="T18" fmla="*/ 2147483647 w 19722"/>
              <a:gd name="T19" fmla="*/ 2147483647 h 2306"/>
              <a:gd name="T20" fmla="*/ 2147483647 w 19722"/>
              <a:gd name="T21" fmla="*/ 2147483647 h 2306"/>
              <a:gd name="T22" fmla="*/ 2147483647 w 19722"/>
              <a:gd name="T23" fmla="*/ 2147483647 h 2306"/>
              <a:gd name="T24" fmla="*/ 2147483647 w 19722"/>
              <a:gd name="T25" fmla="*/ 2147483647 h 2306"/>
              <a:gd name="T26" fmla="*/ 2147483647 w 19722"/>
              <a:gd name="T27" fmla="*/ 2147483647 h 2306"/>
              <a:gd name="T28" fmla="*/ 2147483647 w 19722"/>
              <a:gd name="T29" fmla="*/ 2147483647 h 2306"/>
              <a:gd name="T30" fmla="*/ 0 w 19722"/>
              <a:gd name="T31" fmla="*/ 2147483647 h 2306"/>
              <a:gd name="T32" fmla="*/ 2147483647 w 19722"/>
              <a:gd name="T33" fmla="*/ 2147483647 h 2306"/>
              <a:gd name="T34" fmla="*/ 2147483647 w 19722"/>
              <a:gd name="T35" fmla="*/ 2147483647 h 2306"/>
              <a:gd name="T36" fmla="*/ 2147483647 w 19722"/>
              <a:gd name="T37" fmla="*/ 2147483647 h 2306"/>
              <a:gd name="T38" fmla="*/ 2147483647 w 19722"/>
              <a:gd name="T39" fmla="*/ 2147483647 h 2306"/>
              <a:gd name="T40" fmla="*/ 2147483647 w 19722"/>
              <a:gd name="T41" fmla="*/ 2147483647 h 2306"/>
              <a:gd name="T42" fmla="*/ 2147483647 w 19722"/>
              <a:gd name="T43" fmla="*/ 2147483647 h 2306"/>
              <a:gd name="T44" fmla="*/ 2147483647 w 19722"/>
              <a:gd name="T45" fmla="*/ 2147483647 h 2306"/>
              <a:gd name="T46" fmla="*/ 2147483647 w 19722"/>
              <a:gd name="T47" fmla="*/ 2147483647 h 2306"/>
              <a:gd name="T48" fmla="*/ 2147483647 w 19722"/>
              <a:gd name="T49" fmla="*/ 2147483647 h 2306"/>
              <a:gd name="T50" fmla="*/ 2147483647 w 19722"/>
              <a:gd name="T51" fmla="*/ 2147483647 h 2306"/>
              <a:gd name="T52" fmla="*/ 2147483647 w 19722"/>
              <a:gd name="T53" fmla="*/ 2147483647 h 2306"/>
              <a:gd name="T54" fmla="*/ 2147483647 w 19722"/>
              <a:gd name="T55" fmla="*/ 2147483647 h 2306"/>
              <a:gd name="T56" fmla="*/ 2147483647 w 19722"/>
              <a:gd name="T57" fmla="*/ 2147483647 h 2306"/>
              <a:gd name="T58" fmla="*/ 2147483647 w 19722"/>
              <a:gd name="T59" fmla="*/ 2147483647 h 2306"/>
              <a:gd name="T60" fmla="*/ 2147483647 w 19722"/>
              <a:gd name="T61" fmla="*/ 2147483647 h 2306"/>
              <a:gd name="T62" fmla="*/ 2147483647 w 19722"/>
              <a:gd name="T63" fmla="*/ 2147483647 h 2306"/>
              <a:gd name="T64" fmla="*/ 2147483647 w 19722"/>
              <a:gd name="T65" fmla="*/ 2147483647 h 2306"/>
              <a:gd name="T66" fmla="*/ 2147483647 w 19722"/>
              <a:gd name="T67" fmla="*/ 2147483647 h 2306"/>
              <a:gd name="T68" fmla="*/ 2147483647 w 19722"/>
              <a:gd name="T69" fmla="*/ 2147483647 h 2306"/>
              <a:gd name="T70" fmla="*/ 2147483647 w 19722"/>
              <a:gd name="T71" fmla="*/ 2147483647 h 2306"/>
              <a:gd name="T72" fmla="*/ 2147483647 w 19722"/>
              <a:gd name="T73" fmla="*/ 2147483647 h 2306"/>
              <a:gd name="T74" fmla="*/ 2147483647 w 19722"/>
              <a:gd name="T75" fmla="*/ 2147483647 h 2306"/>
              <a:gd name="T76" fmla="*/ 2147483647 w 19722"/>
              <a:gd name="T77" fmla="*/ 2147483647 h 2306"/>
              <a:gd name="T78" fmla="*/ 2147483647 w 19722"/>
              <a:gd name="T79" fmla="*/ 2147483647 h 2306"/>
              <a:gd name="T80" fmla="*/ 2147483647 w 19722"/>
              <a:gd name="T81" fmla="*/ 2147483647 h 2306"/>
              <a:gd name="T82" fmla="*/ 2147483647 w 19722"/>
              <a:gd name="T83" fmla="*/ 2147483647 h 2306"/>
              <a:gd name="T84" fmla="*/ 2147483647 w 19722"/>
              <a:gd name="T85" fmla="*/ 2147483647 h 2306"/>
              <a:gd name="T86" fmla="*/ 2147483647 w 19722"/>
              <a:gd name="T87" fmla="*/ 2147483647 h 2306"/>
              <a:gd name="T88" fmla="*/ 2147483647 w 19722"/>
              <a:gd name="T89" fmla="*/ 2147483647 h 2306"/>
              <a:gd name="T90" fmla="*/ 2147483647 w 19722"/>
              <a:gd name="T91" fmla="*/ 2147483647 h 2306"/>
              <a:gd name="T92" fmla="*/ 2147483647 w 19722"/>
              <a:gd name="T93" fmla="*/ 2147483647 h 2306"/>
              <a:gd name="T94" fmla="*/ 2147483647 w 19722"/>
              <a:gd name="T95" fmla="*/ 2147483647 h 2306"/>
              <a:gd name="T96" fmla="*/ 2147483647 w 19722"/>
              <a:gd name="T97" fmla="*/ 2147483647 h 2306"/>
              <a:gd name="T98" fmla="*/ 2147483647 w 19722"/>
              <a:gd name="T99" fmla="*/ 2147483647 h 2306"/>
              <a:gd name="T100" fmla="*/ 2147483647 w 19722"/>
              <a:gd name="T101" fmla="*/ 2147483647 h 2306"/>
              <a:gd name="T102" fmla="*/ 2147483647 w 19722"/>
              <a:gd name="T103" fmla="*/ 2147483647 h 2306"/>
              <a:gd name="T104" fmla="*/ 2147483647 w 19722"/>
              <a:gd name="T105" fmla="*/ 2147483647 h 2306"/>
              <a:gd name="T106" fmla="*/ 2147483647 w 19722"/>
              <a:gd name="T107" fmla="*/ 2147483647 h 2306"/>
              <a:gd name="T108" fmla="*/ 2147483647 w 19722"/>
              <a:gd name="T109" fmla="*/ 2147483647 h 2306"/>
              <a:gd name="T110" fmla="*/ 2147483647 w 19722"/>
              <a:gd name="T111" fmla="*/ 2147483647 h 2306"/>
              <a:gd name="T112" fmla="*/ 2147483647 w 19722"/>
              <a:gd name="T113" fmla="*/ 2147483647 h 2306"/>
              <a:gd name="T114" fmla="*/ 2147483647 w 19722"/>
              <a:gd name="T115" fmla="*/ 2147483647 h 2306"/>
              <a:gd name="T116" fmla="*/ 2147483647 w 19722"/>
              <a:gd name="T117" fmla="*/ 2147483647 h 2306"/>
              <a:gd name="T118" fmla="*/ 2147483647 w 19722"/>
              <a:gd name="T119" fmla="*/ 2147483647 h 2306"/>
              <a:gd name="T120" fmla="*/ 2147483647 w 19722"/>
              <a:gd name="T121" fmla="*/ 2147483647 h 2306"/>
              <a:gd name="T122" fmla="*/ 2147483647 w 19722"/>
              <a:gd name="T123" fmla="*/ 2147483647 h 2306"/>
              <a:gd name="T124" fmla="*/ 2147483647 w 19722"/>
              <a:gd name="T125" fmla="*/ 2147483647 h 23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722" h="2306" extrusionOk="0">
                <a:moveTo>
                  <a:pt x="127" y="273"/>
                </a:moveTo>
                <a:cubicBezTo>
                  <a:pt x="273" y="273"/>
                  <a:pt x="491" y="303"/>
                  <a:pt x="580" y="309"/>
                </a:cubicBezTo>
                <a:cubicBezTo>
                  <a:pt x="722" y="318"/>
                  <a:pt x="947" y="339"/>
                  <a:pt x="1034" y="345"/>
                </a:cubicBezTo>
                <a:cubicBezTo>
                  <a:pt x="1126" y="352"/>
                  <a:pt x="1292" y="398"/>
                  <a:pt x="1306" y="400"/>
                </a:cubicBezTo>
                <a:cubicBezTo>
                  <a:pt x="1952" y="481"/>
                  <a:pt x="2714" y="411"/>
                  <a:pt x="3338" y="363"/>
                </a:cubicBezTo>
                <a:cubicBezTo>
                  <a:pt x="3462" y="353"/>
                  <a:pt x="3614" y="319"/>
                  <a:pt x="3701" y="309"/>
                </a:cubicBezTo>
                <a:cubicBezTo>
                  <a:pt x="3835" y="294"/>
                  <a:pt x="3989" y="282"/>
                  <a:pt x="4118" y="273"/>
                </a:cubicBezTo>
                <a:cubicBezTo>
                  <a:pt x="4222" y="266"/>
                  <a:pt x="4361" y="226"/>
                  <a:pt x="4426" y="218"/>
                </a:cubicBezTo>
                <a:cubicBezTo>
                  <a:pt x="4558" y="203"/>
                  <a:pt x="4723" y="191"/>
                  <a:pt x="4844" y="182"/>
                </a:cubicBezTo>
                <a:cubicBezTo>
                  <a:pt x="5332" y="147"/>
                  <a:pt x="5867" y="184"/>
                  <a:pt x="6331" y="218"/>
                </a:cubicBezTo>
                <a:cubicBezTo>
                  <a:pt x="6612" y="239"/>
                  <a:pt x="6942" y="161"/>
                  <a:pt x="7202" y="254"/>
                </a:cubicBezTo>
                <a:cubicBezTo>
                  <a:pt x="7279" y="281"/>
                  <a:pt x="7286" y="260"/>
                  <a:pt x="7329" y="309"/>
                </a:cubicBezTo>
                <a:cubicBezTo>
                  <a:pt x="7375" y="362"/>
                  <a:pt x="7361" y="428"/>
                  <a:pt x="7384" y="490"/>
                </a:cubicBezTo>
                <a:cubicBezTo>
                  <a:pt x="7385" y="492"/>
                  <a:pt x="7406" y="586"/>
                  <a:pt x="7420" y="617"/>
                </a:cubicBezTo>
                <a:cubicBezTo>
                  <a:pt x="7454" y="695"/>
                  <a:pt x="7443" y="668"/>
                  <a:pt x="7474" y="762"/>
                </a:cubicBezTo>
                <a:cubicBezTo>
                  <a:pt x="7489" y="808"/>
                  <a:pt x="7488" y="827"/>
                  <a:pt x="7511" y="889"/>
                </a:cubicBezTo>
                <a:cubicBezTo>
                  <a:pt x="7537" y="962"/>
                  <a:pt x="7554" y="987"/>
                  <a:pt x="7565" y="1071"/>
                </a:cubicBezTo>
                <a:cubicBezTo>
                  <a:pt x="7592" y="1283"/>
                  <a:pt x="7625" y="1842"/>
                  <a:pt x="7529" y="1978"/>
                </a:cubicBezTo>
                <a:cubicBezTo>
                  <a:pt x="7472" y="2058"/>
                  <a:pt x="7493" y="2006"/>
                  <a:pt x="7384" y="2032"/>
                </a:cubicBezTo>
                <a:cubicBezTo>
                  <a:pt x="7321" y="2047"/>
                  <a:pt x="7281" y="2067"/>
                  <a:pt x="7202" y="2069"/>
                </a:cubicBezTo>
                <a:cubicBezTo>
                  <a:pt x="6971" y="2075"/>
                  <a:pt x="6721" y="2098"/>
                  <a:pt x="6531" y="2123"/>
                </a:cubicBezTo>
                <a:cubicBezTo>
                  <a:pt x="6067" y="2183"/>
                  <a:pt x="5522" y="2120"/>
                  <a:pt x="5080" y="2087"/>
                </a:cubicBezTo>
                <a:cubicBezTo>
                  <a:pt x="4924" y="2075"/>
                  <a:pt x="4765" y="2047"/>
                  <a:pt x="4626" y="2032"/>
                </a:cubicBezTo>
                <a:cubicBezTo>
                  <a:pt x="4507" y="2019"/>
                  <a:pt x="4377" y="2005"/>
                  <a:pt x="4263" y="1996"/>
                </a:cubicBezTo>
                <a:cubicBezTo>
                  <a:pt x="4117" y="1985"/>
                  <a:pt x="3975" y="2023"/>
                  <a:pt x="3846" y="2032"/>
                </a:cubicBezTo>
                <a:cubicBezTo>
                  <a:pt x="3075" y="2087"/>
                  <a:pt x="2202" y="2017"/>
                  <a:pt x="1487" y="2069"/>
                </a:cubicBezTo>
                <a:cubicBezTo>
                  <a:pt x="1180" y="2091"/>
                  <a:pt x="536" y="2151"/>
                  <a:pt x="308" y="2032"/>
                </a:cubicBezTo>
                <a:cubicBezTo>
                  <a:pt x="192" y="1971"/>
                  <a:pt x="288" y="2032"/>
                  <a:pt x="217" y="1942"/>
                </a:cubicBezTo>
                <a:cubicBezTo>
                  <a:pt x="208" y="1931"/>
                  <a:pt x="133" y="1843"/>
                  <a:pt x="127" y="1815"/>
                </a:cubicBezTo>
                <a:cubicBezTo>
                  <a:pt x="115" y="1757"/>
                  <a:pt x="91" y="1587"/>
                  <a:pt x="90" y="1579"/>
                </a:cubicBezTo>
                <a:cubicBezTo>
                  <a:pt x="79" y="1484"/>
                  <a:pt x="46" y="1378"/>
                  <a:pt x="36" y="1307"/>
                </a:cubicBezTo>
                <a:cubicBezTo>
                  <a:pt x="19" y="1184"/>
                  <a:pt x="8" y="1013"/>
                  <a:pt x="0" y="908"/>
                </a:cubicBezTo>
                <a:cubicBezTo>
                  <a:pt x="-13" y="732"/>
                  <a:pt x="20" y="560"/>
                  <a:pt x="36" y="400"/>
                </a:cubicBezTo>
                <a:cubicBezTo>
                  <a:pt x="36" y="357"/>
                  <a:pt x="36" y="339"/>
                  <a:pt x="36" y="309"/>
                </a:cubicBezTo>
              </a:path>
              <a:path w="19722" h="2306" extrusionOk="0">
                <a:moveTo>
                  <a:pt x="10922" y="400"/>
                </a:moveTo>
                <a:cubicBezTo>
                  <a:pt x="10835" y="400"/>
                  <a:pt x="10737" y="371"/>
                  <a:pt x="10704" y="363"/>
                </a:cubicBezTo>
                <a:cubicBezTo>
                  <a:pt x="10262" y="251"/>
                  <a:pt x="9664" y="429"/>
                  <a:pt x="9289" y="309"/>
                </a:cubicBezTo>
                <a:cubicBezTo>
                  <a:pt x="9091" y="246"/>
                  <a:pt x="8671" y="309"/>
                  <a:pt x="8527" y="345"/>
                </a:cubicBezTo>
                <a:cubicBezTo>
                  <a:pt x="8458" y="362"/>
                  <a:pt x="8406" y="400"/>
                  <a:pt x="8436" y="490"/>
                </a:cubicBezTo>
                <a:cubicBezTo>
                  <a:pt x="8451" y="535"/>
                  <a:pt x="8494" y="556"/>
                  <a:pt x="8509" y="617"/>
                </a:cubicBezTo>
                <a:cubicBezTo>
                  <a:pt x="8533" y="711"/>
                  <a:pt x="8518" y="695"/>
                  <a:pt x="8563" y="762"/>
                </a:cubicBezTo>
                <a:cubicBezTo>
                  <a:pt x="8608" y="829"/>
                  <a:pt x="8620" y="846"/>
                  <a:pt x="8654" y="889"/>
                </a:cubicBezTo>
                <a:cubicBezTo>
                  <a:pt x="8661" y="898"/>
                  <a:pt x="8739" y="979"/>
                  <a:pt x="8744" y="980"/>
                </a:cubicBezTo>
                <a:cubicBezTo>
                  <a:pt x="8816" y="999"/>
                  <a:pt x="8911" y="1021"/>
                  <a:pt x="8962" y="1035"/>
                </a:cubicBezTo>
                <a:cubicBezTo>
                  <a:pt x="9366" y="1143"/>
                  <a:pt x="10115" y="1053"/>
                  <a:pt x="10468" y="998"/>
                </a:cubicBezTo>
                <a:cubicBezTo>
                  <a:pt x="10561" y="983"/>
                  <a:pt x="10559" y="960"/>
                  <a:pt x="10595" y="944"/>
                </a:cubicBezTo>
                <a:cubicBezTo>
                  <a:pt x="10650" y="919"/>
                  <a:pt x="10680" y="917"/>
                  <a:pt x="10740" y="908"/>
                </a:cubicBezTo>
                <a:cubicBezTo>
                  <a:pt x="10794" y="900"/>
                  <a:pt x="10895" y="889"/>
                  <a:pt x="10922" y="853"/>
                </a:cubicBezTo>
                <a:cubicBezTo>
                  <a:pt x="10952" y="812"/>
                  <a:pt x="11008" y="722"/>
                  <a:pt x="11012" y="672"/>
                </a:cubicBezTo>
                <a:cubicBezTo>
                  <a:pt x="11019" y="590"/>
                  <a:pt x="11035" y="599"/>
                  <a:pt x="11049" y="545"/>
                </a:cubicBezTo>
                <a:cubicBezTo>
                  <a:pt x="11061" y="496"/>
                  <a:pt x="11032" y="419"/>
                  <a:pt x="11012" y="400"/>
                </a:cubicBezTo>
                <a:cubicBezTo>
                  <a:pt x="11000" y="400"/>
                  <a:pt x="10988" y="400"/>
                  <a:pt x="10976" y="400"/>
                </a:cubicBezTo>
              </a:path>
              <a:path w="19722" h="2306" extrusionOk="0">
                <a:moveTo>
                  <a:pt x="11248" y="1307"/>
                </a:moveTo>
                <a:cubicBezTo>
                  <a:pt x="11147" y="1307"/>
                  <a:pt x="11056" y="1281"/>
                  <a:pt x="10976" y="1270"/>
                </a:cubicBezTo>
                <a:cubicBezTo>
                  <a:pt x="10289" y="1177"/>
                  <a:pt x="9374" y="1217"/>
                  <a:pt x="8708" y="1307"/>
                </a:cubicBezTo>
                <a:cubicBezTo>
                  <a:pt x="8654" y="1314"/>
                  <a:pt x="8588" y="1311"/>
                  <a:pt x="8563" y="1343"/>
                </a:cubicBezTo>
                <a:cubicBezTo>
                  <a:pt x="8530" y="1386"/>
                  <a:pt x="8551" y="1476"/>
                  <a:pt x="8527" y="1524"/>
                </a:cubicBezTo>
                <a:cubicBezTo>
                  <a:pt x="8505" y="1569"/>
                  <a:pt x="8479" y="1566"/>
                  <a:pt x="8472" y="1670"/>
                </a:cubicBezTo>
                <a:cubicBezTo>
                  <a:pt x="8464" y="1782"/>
                  <a:pt x="8463" y="1921"/>
                  <a:pt x="8509" y="1978"/>
                </a:cubicBezTo>
                <a:cubicBezTo>
                  <a:pt x="8575" y="2059"/>
                  <a:pt x="8553" y="1984"/>
                  <a:pt x="8654" y="2032"/>
                </a:cubicBezTo>
                <a:cubicBezTo>
                  <a:pt x="8685" y="2046"/>
                  <a:pt x="8703" y="2065"/>
                  <a:pt x="8781" y="2069"/>
                </a:cubicBezTo>
                <a:cubicBezTo>
                  <a:pt x="9043" y="2082"/>
                  <a:pt x="9316" y="2070"/>
                  <a:pt x="9561" y="2032"/>
                </a:cubicBezTo>
                <a:cubicBezTo>
                  <a:pt x="9768" y="2000"/>
                  <a:pt x="9998" y="2026"/>
                  <a:pt x="10196" y="1996"/>
                </a:cubicBezTo>
                <a:cubicBezTo>
                  <a:pt x="10533" y="1945"/>
                  <a:pt x="10969" y="2007"/>
                  <a:pt x="11230" y="1942"/>
                </a:cubicBezTo>
                <a:cubicBezTo>
                  <a:pt x="11365" y="1909"/>
                  <a:pt x="11266" y="1961"/>
                  <a:pt x="11321" y="1851"/>
                </a:cubicBezTo>
                <a:cubicBezTo>
                  <a:pt x="11354" y="1783"/>
                  <a:pt x="11369" y="1751"/>
                  <a:pt x="11375" y="1670"/>
                </a:cubicBezTo>
                <a:cubicBezTo>
                  <a:pt x="11382" y="1574"/>
                  <a:pt x="11376" y="1498"/>
                  <a:pt x="11339" y="1452"/>
                </a:cubicBezTo>
                <a:cubicBezTo>
                  <a:pt x="11339" y="1397"/>
                  <a:pt x="11339" y="1379"/>
                  <a:pt x="11284" y="1397"/>
                </a:cubicBezTo>
              </a:path>
              <a:path w="19722" h="2306" extrusionOk="0">
                <a:moveTo>
                  <a:pt x="12155" y="254"/>
                </a:moveTo>
                <a:cubicBezTo>
                  <a:pt x="12258" y="248"/>
                  <a:pt x="12374" y="224"/>
                  <a:pt x="12464" y="218"/>
                </a:cubicBezTo>
                <a:cubicBezTo>
                  <a:pt x="12599" y="209"/>
                  <a:pt x="12734" y="193"/>
                  <a:pt x="12863" y="182"/>
                </a:cubicBezTo>
                <a:cubicBezTo>
                  <a:pt x="13003" y="170"/>
                  <a:pt x="13156" y="139"/>
                  <a:pt x="13280" y="127"/>
                </a:cubicBezTo>
                <a:cubicBezTo>
                  <a:pt x="13371" y="118"/>
                  <a:pt x="13473" y="99"/>
                  <a:pt x="13552" y="91"/>
                </a:cubicBezTo>
                <a:cubicBezTo>
                  <a:pt x="13655" y="80"/>
                  <a:pt x="13792" y="46"/>
                  <a:pt x="13861" y="37"/>
                </a:cubicBezTo>
                <a:cubicBezTo>
                  <a:pt x="14022" y="17"/>
                  <a:pt x="14220" y="11"/>
                  <a:pt x="14369" y="0"/>
                </a:cubicBezTo>
                <a:cubicBezTo>
                  <a:pt x="14734" y="-27"/>
                  <a:pt x="15190" y="10"/>
                  <a:pt x="15494" y="37"/>
                </a:cubicBezTo>
                <a:cubicBezTo>
                  <a:pt x="16541" y="130"/>
                  <a:pt x="17641" y="-16"/>
                  <a:pt x="18669" y="73"/>
                </a:cubicBezTo>
                <a:cubicBezTo>
                  <a:pt x="18747" y="80"/>
                  <a:pt x="18902" y="127"/>
                  <a:pt x="18904" y="127"/>
                </a:cubicBezTo>
                <a:cubicBezTo>
                  <a:pt x="18993" y="138"/>
                  <a:pt x="19040" y="140"/>
                  <a:pt x="19086" y="164"/>
                </a:cubicBezTo>
                <a:cubicBezTo>
                  <a:pt x="19176" y="212"/>
                  <a:pt x="19168" y="235"/>
                  <a:pt x="19213" y="309"/>
                </a:cubicBezTo>
                <a:cubicBezTo>
                  <a:pt x="19238" y="350"/>
                  <a:pt x="19294" y="416"/>
                  <a:pt x="19304" y="436"/>
                </a:cubicBezTo>
                <a:cubicBezTo>
                  <a:pt x="19337" y="500"/>
                  <a:pt x="19346" y="539"/>
                  <a:pt x="19358" y="617"/>
                </a:cubicBezTo>
                <a:cubicBezTo>
                  <a:pt x="19375" y="721"/>
                  <a:pt x="19342" y="838"/>
                  <a:pt x="19322" y="889"/>
                </a:cubicBezTo>
                <a:cubicBezTo>
                  <a:pt x="19296" y="957"/>
                  <a:pt x="19317" y="999"/>
                  <a:pt x="19267" y="1035"/>
                </a:cubicBezTo>
                <a:cubicBezTo>
                  <a:pt x="19231" y="1061"/>
                  <a:pt x="19173" y="1054"/>
                  <a:pt x="19140" y="1071"/>
                </a:cubicBezTo>
                <a:cubicBezTo>
                  <a:pt x="19065" y="1111"/>
                  <a:pt x="19098" y="1110"/>
                  <a:pt x="18995" y="1125"/>
                </a:cubicBezTo>
                <a:cubicBezTo>
                  <a:pt x="18874" y="1143"/>
                  <a:pt x="18699" y="1154"/>
                  <a:pt x="18596" y="1162"/>
                </a:cubicBezTo>
                <a:cubicBezTo>
                  <a:pt x="18337" y="1182"/>
                  <a:pt x="18047" y="1192"/>
                  <a:pt x="17816" y="1216"/>
                </a:cubicBezTo>
                <a:cubicBezTo>
                  <a:pt x="17719" y="1226"/>
                  <a:pt x="17586" y="1245"/>
                  <a:pt x="17507" y="1252"/>
                </a:cubicBezTo>
                <a:cubicBezTo>
                  <a:pt x="15983" y="1380"/>
                  <a:pt x="14204" y="1320"/>
                  <a:pt x="12736" y="1216"/>
                </a:cubicBezTo>
                <a:cubicBezTo>
                  <a:pt x="12619" y="1208"/>
                  <a:pt x="12495" y="1207"/>
                  <a:pt x="12427" y="1180"/>
                </a:cubicBezTo>
                <a:cubicBezTo>
                  <a:pt x="12343" y="1147"/>
                  <a:pt x="12345" y="1172"/>
                  <a:pt x="12282" y="1125"/>
                </a:cubicBezTo>
                <a:cubicBezTo>
                  <a:pt x="12253" y="1104"/>
                  <a:pt x="12217" y="1058"/>
                  <a:pt x="12192" y="1035"/>
                </a:cubicBezTo>
                <a:cubicBezTo>
                  <a:pt x="12181" y="1025"/>
                  <a:pt x="12101" y="944"/>
                  <a:pt x="12101" y="944"/>
                </a:cubicBezTo>
                <a:cubicBezTo>
                  <a:pt x="12077" y="891"/>
                  <a:pt x="12086" y="817"/>
                  <a:pt x="12065" y="762"/>
                </a:cubicBezTo>
                <a:cubicBezTo>
                  <a:pt x="12038" y="689"/>
                  <a:pt x="12021" y="663"/>
                  <a:pt x="12010" y="581"/>
                </a:cubicBezTo>
                <a:cubicBezTo>
                  <a:pt x="11998" y="494"/>
                  <a:pt x="12010" y="397"/>
                  <a:pt x="12010" y="309"/>
                </a:cubicBezTo>
                <a:cubicBezTo>
                  <a:pt x="12083" y="309"/>
                  <a:pt x="12155" y="309"/>
                  <a:pt x="12228" y="309"/>
                </a:cubicBezTo>
              </a:path>
              <a:path w="19722" h="2306" extrusionOk="0">
                <a:moveTo>
                  <a:pt x="12319" y="1361"/>
                </a:moveTo>
                <a:cubicBezTo>
                  <a:pt x="12395" y="1341"/>
                  <a:pt x="12414" y="1319"/>
                  <a:pt x="12500" y="1307"/>
                </a:cubicBezTo>
                <a:cubicBezTo>
                  <a:pt x="12689" y="1281"/>
                  <a:pt x="12922" y="1283"/>
                  <a:pt x="13099" y="1270"/>
                </a:cubicBezTo>
                <a:cubicBezTo>
                  <a:pt x="13489" y="1242"/>
                  <a:pt x="13919" y="1254"/>
                  <a:pt x="14278" y="1216"/>
                </a:cubicBezTo>
                <a:cubicBezTo>
                  <a:pt x="15690" y="1066"/>
                  <a:pt x="17910" y="911"/>
                  <a:pt x="19267" y="1252"/>
                </a:cubicBezTo>
                <a:cubicBezTo>
                  <a:pt x="19368" y="1277"/>
                  <a:pt x="19356" y="1247"/>
                  <a:pt x="19449" y="1307"/>
                </a:cubicBezTo>
                <a:cubicBezTo>
                  <a:pt x="19501" y="1340"/>
                  <a:pt x="19498" y="1354"/>
                  <a:pt x="19539" y="1397"/>
                </a:cubicBezTo>
                <a:cubicBezTo>
                  <a:pt x="19570" y="1430"/>
                  <a:pt x="19598" y="1452"/>
                  <a:pt x="19630" y="1488"/>
                </a:cubicBezTo>
                <a:cubicBezTo>
                  <a:pt x="19671" y="1533"/>
                  <a:pt x="19709" y="1520"/>
                  <a:pt x="19721" y="1579"/>
                </a:cubicBezTo>
                <a:cubicBezTo>
                  <a:pt x="19737" y="1657"/>
                  <a:pt x="19724" y="1738"/>
                  <a:pt x="19685" y="1797"/>
                </a:cubicBezTo>
                <a:cubicBezTo>
                  <a:pt x="19661" y="1834"/>
                  <a:pt x="19559" y="1960"/>
                  <a:pt x="19539" y="1978"/>
                </a:cubicBezTo>
                <a:cubicBezTo>
                  <a:pt x="19504" y="2010"/>
                  <a:pt x="19450" y="1999"/>
                  <a:pt x="19412" y="2032"/>
                </a:cubicBezTo>
                <a:cubicBezTo>
                  <a:pt x="19345" y="2090"/>
                  <a:pt x="19358" y="2089"/>
                  <a:pt x="19267" y="2123"/>
                </a:cubicBezTo>
                <a:cubicBezTo>
                  <a:pt x="19210" y="2144"/>
                  <a:pt x="19142" y="2139"/>
                  <a:pt x="19086" y="2159"/>
                </a:cubicBezTo>
                <a:cubicBezTo>
                  <a:pt x="19017" y="2183"/>
                  <a:pt x="18970" y="2197"/>
                  <a:pt x="18904" y="2214"/>
                </a:cubicBezTo>
                <a:cubicBezTo>
                  <a:pt x="18839" y="2230"/>
                  <a:pt x="18786" y="2231"/>
                  <a:pt x="18723" y="2250"/>
                </a:cubicBezTo>
                <a:cubicBezTo>
                  <a:pt x="18643" y="2274"/>
                  <a:pt x="18599" y="2291"/>
                  <a:pt x="18505" y="2305"/>
                </a:cubicBezTo>
                <a:cubicBezTo>
                  <a:pt x="17538" y="2444"/>
                  <a:pt x="16323" y="2338"/>
                  <a:pt x="15367" y="2268"/>
                </a:cubicBezTo>
                <a:cubicBezTo>
                  <a:pt x="15200" y="2256"/>
                  <a:pt x="15006" y="2231"/>
                  <a:pt x="14877" y="2214"/>
                </a:cubicBezTo>
                <a:cubicBezTo>
                  <a:pt x="14570" y="2174"/>
                  <a:pt x="14212" y="2199"/>
                  <a:pt x="13915" y="2178"/>
                </a:cubicBezTo>
                <a:cubicBezTo>
                  <a:pt x="13776" y="2168"/>
                  <a:pt x="13616" y="2136"/>
                  <a:pt x="13516" y="2123"/>
                </a:cubicBezTo>
                <a:cubicBezTo>
                  <a:pt x="13424" y="2111"/>
                  <a:pt x="13229" y="2090"/>
                  <a:pt x="13189" y="2087"/>
                </a:cubicBezTo>
                <a:cubicBezTo>
                  <a:pt x="13035" y="2076"/>
                  <a:pt x="12861" y="2046"/>
                  <a:pt x="12736" y="2032"/>
                </a:cubicBezTo>
                <a:cubicBezTo>
                  <a:pt x="12630" y="2021"/>
                  <a:pt x="12561" y="2030"/>
                  <a:pt x="12464" y="1996"/>
                </a:cubicBezTo>
                <a:cubicBezTo>
                  <a:pt x="12358" y="1959"/>
                  <a:pt x="12399" y="2002"/>
                  <a:pt x="12337" y="1942"/>
                </a:cubicBezTo>
                <a:cubicBezTo>
                  <a:pt x="12278" y="1884"/>
                  <a:pt x="12258" y="1844"/>
                  <a:pt x="12246" y="1760"/>
                </a:cubicBezTo>
                <a:cubicBezTo>
                  <a:pt x="12228" y="1628"/>
                  <a:pt x="12247" y="1438"/>
                  <a:pt x="12282" y="1361"/>
                </a:cubicBezTo>
                <a:cubicBezTo>
                  <a:pt x="12314" y="1290"/>
                  <a:pt x="12320" y="1288"/>
                  <a:pt x="12373" y="1216"/>
                </a:cubicBezTo>
              </a:path>
            </a:pathLst>
          </a:custGeom>
          <a:noFill/>
          <a:ln w="3492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7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48978" y="2483644"/>
            <a:ext cx="328613" cy="92869"/>
          </a:xfrm>
          <a:custGeom>
            <a:avLst/>
            <a:gdLst>
              <a:gd name="T0" fmla="*/ 0 w 1217"/>
              <a:gd name="T1" fmla="*/ 2147483647 h 346"/>
              <a:gd name="T2" fmla="*/ 2147483647 w 1217"/>
              <a:gd name="T3" fmla="*/ 2147483647 h 346"/>
              <a:gd name="T4" fmla="*/ 2147483647 w 1217"/>
              <a:gd name="T5" fmla="*/ 2147483647 h 346"/>
              <a:gd name="T6" fmla="*/ 2147483647 w 1217"/>
              <a:gd name="T7" fmla="*/ 2147483647 h 346"/>
              <a:gd name="T8" fmla="*/ 2147483647 w 1217"/>
              <a:gd name="T9" fmla="*/ 2147483647 h 346"/>
              <a:gd name="T10" fmla="*/ 2147483647 w 1217"/>
              <a:gd name="T11" fmla="*/ 2147483647 h 346"/>
              <a:gd name="T12" fmla="*/ 2147483647 w 1217"/>
              <a:gd name="T13" fmla="*/ 2147483647 h 346"/>
              <a:gd name="T14" fmla="*/ 2147483647 w 1217"/>
              <a:gd name="T15" fmla="*/ 2147483647 h 346"/>
              <a:gd name="T16" fmla="*/ 2147483647 w 1217"/>
              <a:gd name="T17" fmla="*/ 2147483647 h 346"/>
              <a:gd name="T18" fmla="*/ 2147483647 w 1217"/>
              <a:gd name="T19" fmla="*/ 2147483647 h 346"/>
              <a:gd name="T20" fmla="*/ 2147483647 w 1217"/>
              <a:gd name="T21" fmla="*/ 2147483647 h 346"/>
              <a:gd name="T22" fmla="*/ 2147483647 w 1217"/>
              <a:gd name="T23" fmla="*/ 2147483647 h 346"/>
              <a:gd name="T24" fmla="*/ 2147483647 w 1217"/>
              <a:gd name="T25" fmla="*/ 2147483647 h 3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17" h="346" extrusionOk="0">
                <a:moveTo>
                  <a:pt x="0" y="182"/>
                </a:moveTo>
                <a:cubicBezTo>
                  <a:pt x="12" y="182"/>
                  <a:pt x="24" y="182"/>
                  <a:pt x="36" y="182"/>
                </a:cubicBezTo>
                <a:cubicBezTo>
                  <a:pt x="54" y="100"/>
                  <a:pt x="73" y="127"/>
                  <a:pt x="163" y="127"/>
                </a:cubicBezTo>
                <a:cubicBezTo>
                  <a:pt x="286" y="127"/>
                  <a:pt x="379" y="132"/>
                  <a:pt x="490" y="164"/>
                </a:cubicBezTo>
                <a:cubicBezTo>
                  <a:pt x="667" y="216"/>
                  <a:pt x="939" y="164"/>
                  <a:pt x="1125" y="164"/>
                </a:cubicBezTo>
              </a:path>
              <a:path w="1217" h="346" extrusionOk="0">
                <a:moveTo>
                  <a:pt x="907" y="91"/>
                </a:moveTo>
                <a:cubicBezTo>
                  <a:pt x="907" y="37"/>
                  <a:pt x="907" y="19"/>
                  <a:pt x="853" y="37"/>
                </a:cubicBezTo>
                <a:cubicBezTo>
                  <a:pt x="883" y="-24"/>
                  <a:pt x="911" y="59"/>
                  <a:pt x="943" y="73"/>
                </a:cubicBezTo>
                <a:cubicBezTo>
                  <a:pt x="999" y="98"/>
                  <a:pt x="1060" y="145"/>
                  <a:pt x="1125" y="164"/>
                </a:cubicBezTo>
                <a:cubicBezTo>
                  <a:pt x="1194" y="184"/>
                  <a:pt x="1133" y="191"/>
                  <a:pt x="1216" y="218"/>
                </a:cubicBezTo>
                <a:cubicBezTo>
                  <a:pt x="1128" y="218"/>
                  <a:pt x="1075" y="235"/>
                  <a:pt x="1034" y="254"/>
                </a:cubicBezTo>
                <a:cubicBezTo>
                  <a:pt x="986" y="276"/>
                  <a:pt x="870" y="254"/>
                  <a:pt x="816" y="254"/>
                </a:cubicBezTo>
                <a:cubicBezTo>
                  <a:pt x="786" y="346"/>
                  <a:pt x="751" y="269"/>
                  <a:pt x="726" y="345"/>
                </a:cubicBezTo>
              </a:path>
            </a:pathLst>
          </a:custGeom>
          <a:noFill/>
          <a:ln w="34925" cap="rnd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9258" name="Ink 6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95725" y="1758553"/>
            <a:ext cx="3057525" cy="613172"/>
          </a:xfrm>
          <a:custGeom>
            <a:avLst/>
            <a:gdLst>
              <a:gd name="T0" fmla="*/ 2147483647 w 11322"/>
              <a:gd name="T1" fmla="*/ 2147483647 h 2269"/>
              <a:gd name="T2" fmla="*/ 2147483647 w 11322"/>
              <a:gd name="T3" fmla="*/ 2147483647 h 2269"/>
              <a:gd name="T4" fmla="*/ 2147483647 w 11322"/>
              <a:gd name="T5" fmla="*/ 2147483647 h 2269"/>
              <a:gd name="T6" fmla="*/ 2147483647 w 11322"/>
              <a:gd name="T7" fmla="*/ 2147483647 h 2269"/>
              <a:gd name="T8" fmla="*/ 2147483647 w 11322"/>
              <a:gd name="T9" fmla="*/ 2147483647 h 2269"/>
              <a:gd name="T10" fmla="*/ 2147483647 w 11322"/>
              <a:gd name="T11" fmla="*/ 2147483647 h 2269"/>
              <a:gd name="T12" fmla="*/ 2147483647 w 11322"/>
              <a:gd name="T13" fmla="*/ 2147483647 h 2269"/>
              <a:gd name="T14" fmla="*/ 2147483647 w 11322"/>
              <a:gd name="T15" fmla="*/ 2147483647 h 2269"/>
              <a:gd name="T16" fmla="*/ 2147483647 w 11322"/>
              <a:gd name="T17" fmla="*/ 2147483647 h 2269"/>
              <a:gd name="T18" fmla="*/ 2147483647 w 11322"/>
              <a:gd name="T19" fmla="*/ 2147483647 h 2269"/>
              <a:gd name="T20" fmla="*/ 2147483647 w 11322"/>
              <a:gd name="T21" fmla="*/ 2147483647 h 2269"/>
              <a:gd name="T22" fmla="*/ 2147483647 w 11322"/>
              <a:gd name="T23" fmla="*/ 2147483647 h 2269"/>
              <a:gd name="T24" fmla="*/ 2147483647 w 11322"/>
              <a:gd name="T25" fmla="*/ 2147483647 h 2269"/>
              <a:gd name="T26" fmla="*/ 2147483647 w 11322"/>
              <a:gd name="T27" fmla="*/ 2147483647 h 2269"/>
              <a:gd name="T28" fmla="*/ 2147483647 w 11322"/>
              <a:gd name="T29" fmla="*/ 2147483647 h 2269"/>
              <a:gd name="T30" fmla="*/ 2147483647 w 11322"/>
              <a:gd name="T31" fmla="*/ 2147483647 h 2269"/>
              <a:gd name="T32" fmla="*/ 2147483647 w 11322"/>
              <a:gd name="T33" fmla="*/ 2147483647 h 2269"/>
              <a:gd name="T34" fmla="*/ 2147483647 w 11322"/>
              <a:gd name="T35" fmla="*/ 2147483647 h 2269"/>
              <a:gd name="T36" fmla="*/ 2147483647 w 11322"/>
              <a:gd name="T37" fmla="*/ 2147483647 h 2269"/>
              <a:gd name="T38" fmla="*/ 2147483647 w 11322"/>
              <a:gd name="T39" fmla="*/ 2147483647 h 2269"/>
              <a:gd name="T40" fmla="*/ 2147483647 w 11322"/>
              <a:gd name="T41" fmla="*/ 2147483647 h 2269"/>
              <a:gd name="T42" fmla="*/ 2147483647 w 11322"/>
              <a:gd name="T43" fmla="*/ 2147483647 h 2269"/>
              <a:gd name="T44" fmla="*/ 2147483647 w 11322"/>
              <a:gd name="T45" fmla="*/ 2147483647 h 2269"/>
              <a:gd name="T46" fmla="*/ 2147483647 w 11322"/>
              <a:gd name="T47" fmla="*/ 2147483647 h 2269"/>
              <a:gd name="T48" fmla="*/ 2147483647 w 11322"/>
              <a:gd name="T49" fmla="*/ 2147483647 h 2269"/>
              <a:gd name="T50" fmla="*/ 2147483647 w 11322"/>
              <a:gd name="T51" fmla="*/ 2147483647 h 2269"/>
              <a:gd name="T52" fmla="*/ 2147483647 w 11322"/>
              <a:gd name="T53" fmla="*/ 2147483647 h 2269"/>
              <a:gd name="T54" fmla="*/ 2147483647 w 11322"/>
              <a:gd name="T55" fmla="*/ 2147483647 h 2269"/>
              <a:gd name="T56" fmla="*/ 2147483647 w 11322"/>
              <a:gd name="T57" fmla="*/ 2147483647 h 2269"/>
              <a:gd name="T58" fmla="*/ 2147483647 w 11322"/>
              <a:gd name="T59" fmla="*/ 2147483647 h 2269"/>
              <a:gd name="T60" fmla="*/ 2147483647 w 11322"/>
              <a:gd name="T61" fmla="*/ 2147483647 h 2269"/>
              <a:gd name="T62" fmla="*/ 2147483647 w 11322"/>
              <a:gd name="T63" fmla="*/ 2147483647 h 2269"/>
              <a:gd name="T64" fmla="*/ 2147483647 w 11322"/>
              <a:gd name="T65" fmla="*/ 2147483647 h 2269"/>
              <a:gd name="T66" fmla="*/ 2147483647 w 11322"/>
              <a:gd name="T67" fmla="*/ 2147483647 h 2269"/>
              <a:gd name="T68" fmla="*/ 2147483647 w 11322"/>
              <a:gd name="T69" fmla="*/ 2147483647 h 2269"/>
              <a:gd name="T70" fmla="*/ 2147483647 w 11322"/>
              <a:gd name="T71" fmla="*/ 2147483647 h 2269"/>
              <a:gd name="T72" fmla="*/ 2147483647 w 11322"/>
              <a:gd name="T73" fmla="*/ 2147483647 h 2269"/>
              <a:gd name="T74" fmla="*/ 2147483647 w 11322"/>
              <a:gd name="T75" fmla="*/ 2147483647 h 2269"/>
              <a:gd name="T76" fmla="*/ 2147483647 w 11322"/>
              <a:gd name="T77" fmla="*/ 2147483647 h 2269"/>
              <a:gd name="T78" fmla="*/ 2147483647 w 11322"/>
              <a:gd name="T79" fmla="*/ 2147483647 h 2269"/>
              <a:gd name="T80" fmla="*/ 2147483647 w 11322"/>
              <a:gd name="T81" fmla="*/ 2147483647 h 2269"/>
              <a:gd name="T82" fmla="*/ 2147483647 w 11322"/>
              <a:gd name="T83" fmla="*/ 2147483647 h 2269"/>
              <a:gd name="T84" fmla="*/ 2147483647 w 11322"/>
              <a:gd name="T85" fmla="*/ 2147483647 h 2269"/>
              <a:gd name="T86" fmla="*/ 2147483647 w 11322"/>
              <a:gd name="T87" fmla="*/ 2147483647 h 2269"/>
              <a:gd name="T88" fmla="*/ 2147483647 w 11322"/>
              <a:gd name="T89" fmla="*/ 2147483647 h 2269"/>
              <a:gd name="T90" fmla="*/ 2147483647 w 11322"/>
              <a:gd name="T91" fmla="*/ 2147483647 h 2269"/>
              <a:gd name="T92" fmla="*/ 2147483647 w 11322"/>
              <a:gd name="T93" fmla="*/ 2147483647 h 2269"/>
              <a:gd name="T94" fmla="*/ 2147483647 w 11322"/>
              <a:gd name="T95" fmla="*/ 2147483647 h 2269"/>
              <a:gd name="T96" fmla="*/ 2147483647 w 11322"/>
              <a:gd name="T97" fmla="*/ 2147483647 h 22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322" h="2269" extrusionOk="0">
                <a:moveTo>
                  <a:pt x="2812" y="871"/>
                </a:moveTo>
                <a:cubicBezTo>
                  <a:pt x="2824" y="871"/>
                  <a:pt x="2837" y="871"/>
                  <a:pt x="2849" y="871"/>
                </a:cubicBezTo>
                <a:cubicBezTo>
                  <a:pt x="2868" y="929"/>
                  <a:pt x="2866" y="885"/>
                  <a:pt x="2885" y="944"/>
                </a:cubicBezTo>
                <a:cubicBezTo>
                  <a:pt x="2951" y="962"/>
                  <a:pt x="2964" y="980"/>
                  <a:pt x="3030" y="998"/>
                </a:cubicBezTo>
                <a:cubicBezTo>
                  <a:pt x="3038" y="1022"/>
                  <a:pt x="3123" y="1076"/>
                  <a:pt x="3157" y="1089"/>
                </a:cubicBezTo>
                <a:cubicBezTo>
                  <a:pt x="3240" y="1120"/>
                  <a:pt x="3303" y="1190"/>
                  <a:pt x="3393" y="1216"/>
                </a:cubicBezTo>
                <a:cubicBezTo>
                  <a:pt x="3405" y="1216"/>
                  <a:pt x="3417" y="1216"/>
                  <a:pt x="3429" y="1216"/>
                </a:cubicBezTo>
                <a:cubicBezTo>
                  <a:pt x="3453" y="1286"/>
                  <a:pt x="3488" y="1291"/>
                  <a:pt x="3574" y="1307"/>
                </a:cubicBezTo>
                <a:cubicBezTo>
                  <a:pt x="3594" y="1394"/>
                  <a:pt x="3588" y="1329"/>
                  <a:pt x="3611" y="1397"/>
                </a:cubicBezTo>
                <a:cubicBezTo>
                  <a:pt x="3698" y="1397"/>
                  <a:pt x="3684" y="1375"/>
                  <a:pt x="3701" y="1452"/>
                </a:cubicBezTo>
                <a:cubicBezTo>
                  <a:pt x="3790" y="1471"/>
                  <a:pt x="3723" y="1465"/>
                  <a:pt x="3792" y="1488"/>
                </a:cubicBezTo>
                <a:cubicBezTo>
                  <a:pt x="3792" y="1542"/>
                  <a:pt x="3792" y="1560"/>
                  <a:pt x="3847" y="1542"/>
                </a:cubicBezTo>
              </a:path>
              <a:path w="11322" h="2269" extrusionOk="0">
                <a:moveTo>
                  <a:pt x="3121" y="1724"/>
                </a:moveTo>
                <a:cubicBezTo>
                  <a:pt x="3121" y="1682"/>
                  <a:pt x="3121" y="1663"/>
                  <a:pt x="3121" y="1633"/>
                </a:cubicBezTo>
                <a:cubicBezTo>
                  <a:pt x="3175" y="1615"/>
                  <a:pt x="3157" y="1614"/>
                  <a:pt x="3157" y="1542"/>
                </a:cubicBezTo>
                <a:cubicBezTo>
                  <a:pt x="3234" y="1525"/>
                  <a:pt x="3212" y="1539"/>
                  <a:pt x="3212" y="1452"/>
                </a:cubicBezTo>
                <a:cubicBezTo>
                  <a:pt x="3280" y="1429"/>
                  <a:pt x="3215" y="1435"/>
                  <a:pt x="3302" y="1415"/>
                </a:cubicBezTo>
                <a:cubicBezTo>
                  <a:pt x="3320" y="1336"/>
                  <a:pt x="3339" y="1370"/>
                  <a:pt x="3339" y="1270"/>
                </a:cubicBezTo>
                <a:cubicBezTo>
                  <a:pt x="3426" y="1251"/>
                  <a:pt x="3361" y="1257"/>
                  <a:pt x="3429" y="1234"/>
                </a:cubicBezTo>
                <a:cubicBezTo>
                  <a:pt x="3429" y="1147"/>
                  <a:pt x="3407" y="1160"/>
                  <a:pt x="3484" y="1143"/>
                </a:cubicBezTo>
                <a:cubicBezTo>
                  <a:pt x="3484" y="1072"/>
                  <a:pt x="3466" y="1071"/>
                  <a:pt x="3520" y="1053"/>
                </a:cubicBezTo>
                <a:cubicBezTo>
                  <a:pt x="3548" y="967"/>
                  <a:pt x="3574" y="1020"/>
                  <a:pt x="3574" y="907"/>
                </a:cubicBezTo>
                <a:cubicBezTo>
                  <a:pt x="3644" y="884"/>
                  <a:pt x="3578" y="890"/>
                  <a:pt x="3665" y="871"/>
                </a:cubicBezTo>
              </a:path>
              <a:path w="11322" h="2269" extrusionOk="0">
                <a:moveTo>
                  <a:pt x="3665" y="907"/>
                </a:moveTo>
                <a:cubicBezTo>
                  <a:pt x="3618" y="918"/>
                  <a:pt x="3660" y="907"/>
                  <a:pt x="3629" y="944"/>
                </a:cubicBezTo>
                <a:cubicBezTo>
                  <a:pt x="3609" y="967"/>
                  <a:pt x="3558" y="1007"/>
                  <a:pt x="3538" y="1034"/>
                </a:cubicBezTo>
                <a:cubicBezTo>
                  <a:pt x="3501" y="1084"/>
                  <a:pt x="3484" y="1086"/>
                  <a:pt x="3447" y="1125"/>
                </a:cubicBezTo>
                <a:cubicBezTo>
                  <a:pt x="3418" y="1156"/>
                  <a:pt x="3382" y="1245"/>
                  <a:pt x="3357" y="1270"/>
                </a:cubicBezTo>
                <a:cubicBezTo>
                  <a:pt x="3337" y="1290"/>
                  <a:pt x="3285" y="1344"/>
                  <a:pt x="3266" y="1361"/>
                </a:cubicBezTo>
                <a:cubicBezTo>
                  <a:pt x="3195" y="1423"/>
                  <a:pt x="3255" y="1384"/>
                  <a:pt x="3212" y="1488"/>
                </a:cubicBezTo>
                <a:cubicBezTo>
                  <a:pt x="3205" y="1505"/>
                  <a:pt x="3138" y="1559"/>
                  <a:pt x="3121" y="1579"/>
                </a:cubicBezTo>
                <a:cubicBezTo>
                  <a:pt x="3091" y="1613"/>
                  <a:pt x="3056" y="1639"/>
                  <a:pt x="3030" y="1669"/>
                </a:cubicBezTo>
                <a:cubicBezTo>
                  <a:pt x="3030" y="1718"/>
                  <a:pt x="3036" y="1736"/>
                  <a:pt x="2994" y="1724"/>
                </a:cubicBezTo>
                <a:cubicBezTo>
                  <a:pt x="2975" y="1705"/>
                  <a:pt x="2930" y="1623"/>
                  <a:pt x="2903" y="1597"/>
                </a:cubicBezTo>
                <a:cubicBezTo>
                  <a:pt x="2852" y="1549"/>
                  <a:pt x="2826" y="1522"/>
                  <a:pt x="2758" y="1506"/>
                </a:cubicBezTo>
                <a:cubicBezTo>
                  <a:pt x="2671" y="1486"/>
                  <a:pt x="2688" y="1466"/>
                  <a:pt x="2631" y="1452"/>
                </a:cubicBezTo>
                <a:cubicBezTo>
                  <a:pt x="2516" y="1424"/>
                  <a:pt x="2283" y="1426"/>
                  <a:pt x="2214" y="1415"/>
                </a:cubicBezTo>
                <a:cubicBezTo>
                  <a:pt x="1764" y="1345"/>
                  <a:pt x="1117" y="1399"/>
                  <a:pt x="726" y="1452"/>
                </a:cubicBezTo>
                <a:cubicBezTo>
                  <a:pt x="624" y="1466"/>
                  <a:pt x="451" y="1480"/>
                  <a:pt x="399" y="1488"/>
                </a:cubicBezTo>
                <a:cubicBezTo>
                  <a:pt x="335" y="1498"/>
                  <a:pt x="273" y="1542"/>
                  <a:pt x="272" y="1542"/>
                </a:cubicBezTo>
                <a:cubicBezTo>
                  <a:pt x="203" y="1559"/>
                  <a:pt x="171" y="1540"/>
                  <a:pt x="127" y="1579"/>
                </a:cubicBezTo>
                <a:cubicBezTo>
                  <a:pt x="118" y="1587"/>
                  <a:pt x="45" y="1660"/>
                  <a:pt x="37" y="1669"/>
                </a:cubicBezTo>
                <a:cubicBezTo>
                  <a:pt x="5" y="1706"/>
                  <a:pt x="3" y="1750"/>
                  <a:pt x="0" y="1815"/>
                </a:cubicBezTo>
                <a:cubicBezTo>
                  <a:pt x="-3" y="1873"/>
                  <a:pt x="37" y="1941"/>
                  <a:pt x="37" y="1942"/>
                </a:cubicBezTo>
                <a:cubicBezTo>
                  <a:pt x="46" y="2008"/>
                  <a:pt x="38" y="2047"/>
                  <a:pt x="73" y="2087"/>
                </a:cubicBezTo>
                <a:cubicBezTo>
                  <a:pt x="117" y="2138"/>
                  <a:pt x="153" y="2159"/>
                  <a:pt x="218" y="2177"/>
                </a:cubicBezTo>
                <a:cubicBezTo>
                  <a:pt x="280" y="2194"/>
                  <a:pt x="338" y="2206"/>
                  <a:pt x="399" y="2214"/>
                </a:cubicBezTo>
                <a:cubicBezTo>
                  <a:pt x="479" y="2225"/>
                  <a:pt x="517" y="2253"/>
                  <a:pt x="581" y="2268"/>
                </a:cubicBezTo>
                <a:cubicBezTo>
                  <a:pt x="973" y="2357"/>
                  <a:pt x="1560" y="2283"/>
                  <a:pt x="1942" y="2232"/>
                </a:cubicBezTo>
                <a:cubicBezTo>
                  <a:pt x="2097" y="2211"/>
                  <a:pt x="2312" y="2196"/>
                  <a:pt x="2395" y="2177"/>
                </a:cubicBezTo>
                <a:cubicBezTo>
                  <a:pt x="2448" y="2165"/>
                  <a:pt x="2469" y="2152"/>
                  <a:pt x="2522" y="2141"/>
                </a:cubicBezTo>
                <a:cubicBezTo>
                  <a:pt x="2587" y="2127"/>
                  <a:pt x="2602" y="2102"/>
                  <a:pt x="2667" y="2087"/>
                </a:cubicBezTo>
                <a:cubicBezTo>
                  <a:pt x="2720" y="2075"/>
                  <a:pt x="2741" y="2062"/>
                  <a:pt x="2794" y="2050"/>
                </a:cubicBezTo>
                <a:cubicBezTo>
                  <a:pt x="2864" y="2035"/>
                  <a:pt x="2907" y="2041"/>
                  <a:pt x="2939" y="1996"/>
                </a:cubicBezTo>
                <a:cubicBezTo>
                  <a:pt x="2964" y="1961"/>
                  <a:pt x="2987" y="1937"/>
                  <a:pt x="2976" y="1869"/>
                </a:cubicBezTo>
                <a:cubicBezTo>
                  <a:pt x="2961" y="1778"/>
                  <a:pt x="2961" y="1850"/>
                  <a:pt x="2939" y="1778"/>
                </a:cubicBezTo>
              </a:path>
              <a:path w="11322" h="2269" extrusionOk="0">
                <a:moveTo>
                  <a:pt x="3847" y="454"/>
                </a:moveTo>
                <a:cubicBezTo>
                  <a:pt x="3939" y="433"/>
                  <a:pt x="4030" y="447"/>
                  <a:pt x="4119" y="418"/>
                </a:cubicBezTo>
                <a:cubicBezTo>
                  <a:pt x="4193" y="394"/>
                  <a:pt x="4217" y="374"/>
                  <a:pt x="4300" y="363"/>
                </a:cubicBezTo>
                <a:cubicBezTo>
                  <a:pt x="4393" y="351"/>
                  <a:pt x="4519" y="333"/>
                  <a:pt x="4609" y="327"/>
                </a:cubicBezTo>
                <a:cubicBezTo>
                  <a:pt x="4753" y="317"/>
                  <a:pt x="4899" y="285"/>
                  <a:pt x="5026" y="272"/>
                </a:cubicBezTo>
                <a:cubicBezTo>
                  <a:pt x="5099" y="264"/>
                  <a:pt x="5188" y="243"/>
                  <a:pt x="5244" y="236"/>
                </a:cubicBezTo>
                <a:cubicBezTo>
                  <a:pt x="5322" y="226"/>
                  <a:pt x="5348" y="196"/>
                  <a:pt x="5425" y="182"/>
                </a:cubicBezTo>
                <a:cubicBezTo>
                  <a:pt x="5520" y="165"/>
                  <a:pt x="5578" y="176"/>
                  <a:pt x="5661" y="145"/>
                </a:cubicBezTo>
                <a:cubicBezTo>
                  <a:pt x="5779" y="101"/>
                  <a:pt x="5771" y="122"/>
                  <a:pt x="5879" y="91"/>
                </a:cubicBezTo>
                <a:cubicBezTo>
                  <a:pt x="5937" y="74"/>
                  <a:pt x="5966" y="73"/>
                  <a:pt x="6024" y="55"/>
                </a:cubicBezTo>
                <a:cubicBezTo>
                  <a:pt x="6091" y="34"/>
                  <a:pt x="6141" y="7"/>
                  <a:pt x="6205" y="0"/>
                </a:cubicBezTo>
                <a:cubicBezTo>
                  <a:pt x="6555" y="-38"/>
                  <a:pt x="7004" y="16"/>
                  <a:pt x="7294" y="37"/>
                </a:cubicBezTo>
                <a:cubicBezTo>
                  <a:pt x="7536" y="55"/>
                  <a:pt x="7806" y="68"/>
                  <a:pt x="8019" y="91"/>
                </a:cubicBezTo>
                <a:cubicBezTo>
                  <a:pt x="8135" y="103"/>
                  <a:pt x="8278" y="120"/>
                  <a:pt x="8382" y="127"/>
                </a:cubicBezTo>
                <a:cubicBezTo>
                  <a:pt x="9084" y="177"/>
                  <a:pt x="9847" y="95"/>
                  <a:pt x="10505" y="182"/>
                </a:cubicBezTo>
                <a:cubicBezTo>
                  <a:pt x="10599" y="194"/>
                  <a:pt x="10654" y="186"/>
                  <a:pt x="10741" y="218"/>
                </a:cubicBezTo>
                <a:cubicBezTo>
                  <a:pt x="10808" y="242"/>
                  <a:pt x="10864" y="236"/>
                  <a:pt x="10922" y="272"/>
                </a:cubicBezTo>
                <a:cubicBezTo>
                  <a:pt x="10990" y="313"/>
                  <a:pt x="11007" y="330"/>
                  <a:pt x="11049" y="363"/>
                </a:cubicBezTo>
                <a:cubicBezTo>
                  <a:pt x="11115" y="415"/>
                  <a:pt x="11185" y="473"/>
                  <a:pt x="11231" y="545"/>
                </a:cubicBezTo>
                <a:cubicBezTo>
                  <a:pt x="11264" y="597"/>
                  <a:pt x="11302" y="613"/>
                  <a:pt x="11321" y="672"/>
                </a:cubicBezTo>
                <a:cubicBezTo>
                  <a:pt x="11342" y="739"/>
                  <a:pt x="11314" y="804"/>
                  <a:pt x="11285" y="853"/>
                </a:cubicBezTo>
                <a:cubicBezTo>
                  <a:pt x="11275" y="869"/>
                  <a:pt x="11210" y="932"/>
                  <a:pt x="11194" y="944"/>
                </a:cubicBezTo>
                <a:cubicBezTo>
                  <a:pt x="11145" y="979"/>
                  <a:pt x="11123" y="976"/>
                  <a:pt x="11067" y="998"/>
                </a:cubicBezTo>
                <a:cubicBezTo>
                  <a:pt x="10997" y="1026"/>
                  <a:pt x="11013" y="1024"/>
                  <a:pt x="10922" y="1034"/>
                </a:cubicBezTo>
                <a:cubicBezTo>
                  <a:pt x="10846" y="1043"/>
                  <a:pt x="10746" y="1084"/>
                  <a:pt x="10705" y="1089"/>
                </a:cubicBezTo>
                <a:cubicBezTo>
                  <a:pt x="10355" y="1135"/>
                  <a:pt x="9949" y="1096"/>
                  <a:pt x="9616" y="1125"/>
                </a:cubicBezTo>
                <a:cubicBezTo>
                  <a:pt x="9491" y="1136"/>
                  <a:pt x="9341" y="1168"/>
                  <a:pt x="9253" y="1180"/>
                </a:cubicBezTo>
                <a:cubicBezTo>
                  <a:pt x="8962" y="1218"/>
                  <a:pt x="8619" y="1192"/>
                  <a:pt x="8346" y="1216"/>
                </a:cubicBezTo>
                <a:cubicBezTo>
                  <a:pt x="7767" y="1266"/>
                  <a:pt x="7065" y="1209"/>
                  <a:pt x="6568" y="1270"/>
                </a:cubicBezTo>
                <a:cubicBezTo>
                  <a:pt x="6425" y="1288"/>
                  <a:pt x="6245" y="1297"/>
                  <a:pt x="6114" y="1307"/>
                </a:cubicBezTo>
                <a:cubicBezTo>
                  <a:pt x="5822" y="1328"/>
                  <a:pt x="5515" y="1292"/>
                  <a:pt x="5262" y="1361"/>
                </a:cubicBezTo>
                <a:cubicBezTo>
                  <a:pt x="5208" y="1376"/>
                  <a:pt x="5133" y="1391"/>
                  <a:pt x="5080" y="1397"/>
                </a:cubicBezTo>
                <a:cubicBezTo>
                  <a:pt x="4959" y="1411"/>
                  <a:pt x="4803" y="1441"/>
                  <a:pt x="4717" y="1452"/>
                </a:cubicBezTo>
                <a:cubicBezTo>
                  <a:pt x="4540" y="1475"/>
                  <a:pt x="4290" y="1425"/>
                  <a:pt x="4173" y="1415"/>
                </a:cubicBezTo>
                <a:cubicBezTo>
                  <a:pt x="4064" y="1405"/>
                  <a:pt x="4081" y="1394"/>
                  <a:pt x="4028" y="1361"/>
                </a:cubicBezTo>
                <a:cubicBezTo>
                  <a:pt x="3960" y="1319"/>
                  <a:pt x="3939" y="1306"/>
                  <a:pt x="3901" y="1270"/>
                </a:cubicBezTo>
                <a:cubicBezTo>
                  <a:pt x="3865" y="1236"/>
                  <a:pt x="3844" y="1214"/>
                  <a:pt x="3810" y="1180"/>
                </a:cubicBezTo>
                <a:cubicBezTo>
                  <a:pt x="3785" y="1155"/>
                  <a:pt x="3675" y="1111"/>
                  <a:pt x="3665" y="1089"/>
                </a:cubicBezTo>
                <a:cubicBezTo>
                  <a:pt x="3640" y="1033"/>
                  <a:pt x="3650" y="962"/>
                  <a:pt x="3629" y="907"/>
                </a:cubicBezTo>
                <a:cubicBezTo>
                  <a:pt x="3609" y="853"/>
                  <a:pt x="3539" y="816"/>
                  <a:pt x="3574" y="726"/>
                </a:cubicBezTo>
                <a:cubicBezTo>
                  <a:pt x="3577" y="718"/>
                  <a:pt x="3651" y="653"/>
                  <a:pt x="3665" y="635"/>
                </a:cubicBezTo>
                <a:cubicBezTo>
                  <a:pt x="3707" y="593"/>
                  <a:pt x="3725" y="575"/>
                  <a:pt x="3756" y="545"/>
                </a:cubicBezTo>
              </a:path>
            </a:pathLst>
          </a:custGeom>
          <a:noFill/>
          <a:ln w="3492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295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Weiteres Beispiel: 1:N &amp; N:M Bez.</a:t>
            </a:r>
          </a:p>
        </p:txBody>
      </p:sp>
      <p:sp>
        <p:nvSpPr>
          <p:cNvPr id="181250" name="Rectangle 4"/>
          <p:cNvSpPr>
            <a:spLocks noChangeArrowheads="1"/>
          </p:cNvSpPr>
          <p:nvPr/>
        </p:nvSpPr>
        <p:spPr bwMode="auto">
          <a:xfrm>
            <a:off x="1656160" y="1221581"/>
            <a:ext cx="863203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</a:t>
            </a:r>
          </a:p>
        </p:txBody>
      </p:sp>
      <p:sp>
        <p:nvSpPr>
          <p:cNvPr id="181251" name="Oval 6"/>
          <p:cNvSpPr>
            <a:spLocks noChangeArrowheads="1"/>
          </p:cNvSpPr>
          <p:nvPr/>
        </p:nvSpPr>
        <p:spPr bwMode="auto">
          <a:xfrm>
            <a:off x="1385888" y="1977629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A</a:t>
            </a:r>
          </a:p>
        </p:txBody>
      </p:sp>
      <p:sp>
        <p:nvSpPr>
          <p:cNvPr id="181252" name="Oval 7"/>
          <p:cNvSpPr>
            <a:spLocks noChangeArrowheads="1"/>
          </p:cNvSpPr>
          <p:nvPr/>
        </p:nvSpPr>
        <p:spPr bwMode="auto">
          <a:xfrm>
            <a:off x="2195513" y="1977629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B</a:t>
            </a:r>
          </a:p>
        </p:txBody>
      </p:sp>
      <p:cxnSp>
        <p:nvCxnSpPr>
          <p:cNvPr id="181253" name="AutoShape 8"/>
          <p:cNvCxnSpPr>
            <a:cxnSpLocks noChangeShapeType="1"/>
            <a:stCxn id="181250" idx="2"/>
            <a:endCxn id="181251" idx="7"/>
          </p:cNvCxnSpPr>
          <p:nvPr/>
        </p:nvCxnSpPr>
        <p:spPr bwMode="auto">
          <a:xfrm flipH="1">
            <a:off x="1893094" y="1721644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54" name="AutoShape 10"/>
          <p:cNvCxnSpPr>
            <a:cxnSpLocks noChangeShapeType="1"/>
            <a:stCxn id="181250" idx="2"/>
            <a:endCxn id="181252" idx="1"/>
          </p:cNvCxnSpPr>
          <p:nvPr/>
        </p:nvCxnSpPr>
        <p:spPr bwMode="auto">
          <a:xfrm>
            <a:off x="2088357" y="1721644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55" name="Rectangle 11"/>
          <p:cNvSpPr>
            <a:spLocks noChangeArrowheads="1"/>
          </p:cNvSpPr>
          <p:nvPr/>
        </p:nvSpPr>
        <p:spPr bwMode="auto">
          <a:xfrm>
            <a:off x="2952750" y="3165872"/>
            <a:ext cx="863204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</a:t>
            </a:r>
          </a:p>
        </p:txBody>
      </p:sp>
      <p:sp>
        <p:nvSpPr>
          <p:cNvPr id="181256" name="Oval 12"/>
          <p:cNvSpPr>
            <a:spLocks noChangeArrowheads="1"/>
          </p:cNvSpPr>
          <p:nvPr/>
        </p:nvSpPr>
        <p:spPr bwMode="auto">
          <a:xfrm>
            <a:off x="2682478" y="3921919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C</a:t>
            </a:r>
          </a:p>
        </p:txBody>
      </p:sp>
      <p:sp>
        <p:nvSpPr>
          <p:cNvPr id="181257" name="Oval 13"/>
          <p:cNvSpPr>
            <a:spLocks noChangeArrowheads="1"/>
          </p:cNvSpPr>
          <p:nvPr/>
        </p:nvSpPr>
        <p:spPr bwMode="auto">
          <a:xfrm>
            <a:off x="3492103" y="3921919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D</a:t>
            </a:r>
          </a:p>
        </p:txBody>
      </p:sp>
      <p:cxnSp>
        <p:nvCxnSpPr>
          <p:cNvPr id="181258" name="AutoShape 14"/>
          <p:cNvCxnSpPr>
            <a:cxnSpLocks noChangeShapeType="1"/>
            <a:stCxn id="181255" idx="2"/>
            <a:endCxn id="181256" idx="7"/>
          </p:cNvCxnSpPr>
          <p:nvPr/>
        </p:nvCxnSpPr>
        <p:spPr bwMode="auto">
          <a:xfrm flipH="1">
            <a:off x="3189685" y="3665935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59" name="AutoShape 15"/>
          <p:cNvCxnSpPr>
            <a:cxnSpLocks noChangeShapeType="1"/>
            <a:stCxn id="181255" idx="2"/>
            <a:endCxn id="181257" idx="1"/>
          </p:cNvCxnSpPr>
          <p:nvPr/>
        </p:nvCxnSpPr>
        <p:spPr bwMode="auto">
          <a:xfrm>
            <a:off x="3384947" y="3665935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60" name="Rectangle 16"/>
          <p:cNvSpPr>
            <a:spLocks noChangeArrowheads="1"/>
          </p:cNvSpPr>
          <p:nvPr/>
        </p:nvSpPr>
        <p:spPr bwMode="auto">
          <a:xfrm>
            <a:off x="5706666" y="897731"/>
            <a:ext cx="863203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T</a:t>
            </a:r>
          </a:p>
        </p:txBody>
      </p:sp>
      <p:sp>
        <p:nvSpPr>
          <p:cNvPr id="181261" name="Oval 17"/>
          <p:cNvSpPr>
            <a:spLocks noChangeArrowheads="1"/>
          </p:cNvSpPr>
          <p:nvPr/>
        </p:nvSpPr>
        <p:spPr bwMode="auto">
          <a:xfrm>
            <a:off x="5436394" y="1653779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E</a:t>
            </a:r>
          </a:p>
        </p:txBody>
      </p:sp>
      <p:sp>
        <p:nvSpPr>
          <p:cNvPr id="181262" name="Oval 18"/>
          <p:cNvSpPr>
            <a:spLocks noChangeArrowheads="1"/>
          </p:cNvSpPr>
          <p:nvPr/>
        </p:nvSpPr>
        <p:spPr bwMode="auto">
          <a:xfrm>
            <a:off x="6246019" y="1653779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F</a:t>
            </a:r>
          </a:p>
        </p:txBody>
      </p:sp>
      <p:cxnSp>
        <p:nvCxnSpPr>
          <p:cNvPr id="181263" name="AutoShape 19"/>
          <p:cNvCxnSpPr>
            <a:cxnSpLocks noChangeShapeType="1"/>
            <a:stCxn id="181260" idx="2"/>
            <a:endCxn id="181261" idx="7"/>
          </p:cNvCxnSpPr>
          <p:nvPr/>
        </p:nvCxnSpPr>
        <p:spPr bwMode="auto">
          <a:xfrm flipH="1">
            <a:off x="5943600" y="1397794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4" name="AutoShape 20"/>
          <p:cNvCxnSpPr>
            <a:cxnSpLocks noChangeShapeType="1"/>
            <a:stCxn id="181260" idx="2"/>
            <a:endCxn id="181262" idx="1"/>
          </p:cNvCxnSpPr>
          <p:nvPr/>
        </p:nvCxnSpPr>
        <p:spPr bwMode="auto">
          <a:xfrm>
            <a:off x="6138863" y="1397794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65" name="Rectangle 21"/>
          <p:cNvSpPr>
            <a:spLocks noChangeArrowheads="1"/>
          </p:cNvSpPr>
          <p:nvPr/>
        </p:nvSpPr>
        <p:spPr bwMode="auto">
          <a:xfrm>
            <a:off x="5653087" y="2895600"/>
            <a:ext cx="863204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</a:t>
            </a:r>
          </a:p>
        </p:txBody>
      </p:sp>
      <p:sp>
        <p:nvSpPr>
          <p:cNvPr id="181266" name="Oval 22"/>
          <p:cNvSpPr>
            <a:spLocks noChangeArrowheads="1"/>
          </p:cNvSpPr>
          <p:nvPr/>
        </p:nvSpPr>
        <p:spPr bwMode="auto">
          <a:xfrm>
            <a:off x="5382816" y="365164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G</a:t>
            </a:r>
          </a:p>
        </p:txBody>
      </p:sp>
      <p:sp>
        <p:nvSpPr>
          <p:cNvPr id="181267" name="Oval 23"/>
          <p:cNvSpPr>
            <a:spLocks noChangeArrowheads="1"/>
          </p:cNvSpPr>
          <p:nvPr/>
        </p:nvSpPr>
        <p:spPr bwMode="auto">
          <a:xfrm>
            <a:off x="6192441" y="365164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H</a:t>
            </a:r>
          </a:p>
        </p:txBody>
      </p:sp>
      <p:cxnSp>
        <p:nvCxnSpPr>
          <p:cNvPr id="181268" name="AutoShape 24"/>
          <p:cNvCxnSpPr>
            <a:cxnSpLocks noChangeShapeType="1"/>
            <a:stCxn id="181265" idx="2"/>
            <a:endCxn id="181266" idx="7"/>
          </p:cNvCxnSpPr>
          <p:nvPr/>
        </p:nvCxnSpPr>
        <p:spPr bwMode="auto">
          <a:xfrm flipH="1">
            <a:off x="5890022" y="3395663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9" name="AutoShape 25"/>
          <p:cNvCxnSpPr>
            <a:cxnSpLocks noChangeShapeType="1"/>
            <a:stCxn id="181265" idx="2"/>
            <a:endCxn id="181267" idx="1"/>
          </p:cNvCxnSpPr>
          <p:nvPr/>
        </p:nvCxnSpPr>
        <p:spPr bwMode="auto">
          <a:xfrm>
            <a:off x="6085285" y="3395663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70" name="AutoShape 26"/>
          <p:cNvSpPr>
            <a:spLocks noChangeArrowheads="1"/>
          </p:cNvSpPr>
          <p:nvPr/>
        </p:nvSpPr>
        <p:spPr bwMode="auto">
          <a:xfrm>
            <a:off x="3006328" y="2139554"/>
            <a:ext cx="756047" cy="539353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81271" name="AutoShape 27"/>
          <p:cNvSpPr>
            <a:spLocks noChangeArrowheads="1"/>
          </p:cNvSpPr>
          <p:nvPr/>
        </p:nvSpPr>
        <p:spPr bwMode="auto">
          <a:xfrm>
            <a:off x="3815953" y="1006079"/>
            <a:ext cx="756047" cy="539353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81272" name="AutoShape 28"/>
          <p:cNvSpPr>
            <a:spLocks noChangeArrowheads="1"/>
          </p:cNvSpPr>
          <p:nvPr/>
        </p:nvSpPr>
        <p:spPr bwMode="auto">
          <a:xfrm>
            <a:off x="4356497" y="1869281"/>
            <a:ext cx="756047" cy="539354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181273" name="AutoShape 29"/>
          <p:cNvCxnSpPr>
            <a:cxnSpLocks noChangeShapeType="1"/>
            <a:stCxn id="181250" idx="3"/>
            <a:endCxn id="181270" idx="0"/>
          </p:cNvCxnSpPr>
          <p:nvPr/>
        </p:nvCxnSpPr>
        <p:spPr bwMode="auto">
          <a:xfrm>
            <a:off x="2533651" y="1464469"/>
            <a:ext cx="851297" cy="66079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74" name="AutoShape 30"/>
          <p:cNvCxnSpPr>
            <a:cxnSpLocks noChangeShapeType="1"/>
            <a:stCxn id="181270" idx="2"/>
            <a:endCxn id="181255" idx="0"/>
          </p:cNvCxnSpPr>
          <p:nvPr/>
        </p:nvCxnSpPr>
        <p:spPr bwMode="auto">
          <a:xfrm>
            <a:off x="3384947" y="2693194"/>
            <a:ext cx="0" cy="45839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75" name="AutoShape 31"/>
          <p:cNvCxnSpPr>
            <a:cxnSpLocks noChangeShapeType="1"/>
            <a:stCxn id="181250" idx="3"/>
            <a:endCxn id="181271" idx="1"/>
          </p:cNvCxnSpPr>
          <p:nvPr/>
        </p:nvCxnSpPr>
        <p:spPr bwMode="auto">
          <a:xfrm flipV="1">
            <a:off x="2533650" y="1276350"/>
            <a:ext cx="1268016" cy="18811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76" name="AutoShape 32"/>
          <p:cNvCxnSpPr>
            <a:cxnSpLocks noChangeShapeType="1"/>
            <a:stCxn id="181271" idx="3"/>
            <a:endCxn id="181260" idx="1"/>
          </p:cNvCxnSpPr>
          <p:nvPr/>
        </p:nvCxnSpPr>
        <p:spPr bwMode="auto">
          <a:xfrm flipV="1">
            <a:off x="4586288" y="1140619"/>
            <a:ext cx="1106091" cy="13573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77" name="AutoShape 33"/>
          <p:cNvCxnSpPr>
            <a:cxnSpLocks noChangeShapeType="1"/>
          </p:cNvCxnSpPr>
          <p:nvPr/>
        </p:nvCxnSpPr>
        <p:spPr bwMode="auto">
          <a:xfrm>
            <a:off x="2519363" y="1437085"/>
            <a:ext cx="1808560" cy="67508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78" name="AutoShape 34"/>
          <p:cNvCxnSpPr>
            <a:cxnSpLocks noChangeShapeType="1"/>
            <a:stCxn id="181272" idx="3"/>
            <a:endCxn id="181265" idx="1"/>
          </p:cNvCxnSpPr>
          <p:nvPr/>
        </p:nvCxnSpPr>
        <p:spPr bwMode="auto">
          <a:xfrm>
            <a:off x="5126832" y="2139554"/>
            <a:ext cx="511969" cy="99893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79" name="Text Box 35"/>
          <p:cNvSpPr txBox="1">
            <a:spLocks noChangeArrowheads="1"/>
          </p:cNvSpPr>
          <p:nvPr/>
        </p:nvSpPr>
        <p:spPr bwMode="auto">
          <a:xfrm>
            <a:off x="2789635" y="1762125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1</a:t>
            </a:r>
          </a:p>
        </p:txBody>
      </p:sp>
      <p:sp>
        <p:nvSpPr>
          <p:cNvPr id="181280" name="Text Box 36"/>
          <p:cNvSpPr txBox="1">
            <a:spLocks noChangeArrowheads="1"/>
          </p:cNvSpPr>
          <p:nvPr/>
        </p:nvSpPr>
        <p:spPr bwMode="auto">
          <a:xfrm>
            <a:off x="3124200" y="269438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</a:t>
            </a:r>
          </a:p>
        </p:txBody>
      </p:sp>
      <p:sp>
        <p:nvSpPr>
          <p:cNvPr id="181281" name="Text Box 37"/>
          <p:cNvSpPr txBox="1">
            <a:spLocks noChangeArrowheads="1"/>
          </p:cNvSpPr>
          <p:nvPr/>
        </p:nvSpPr>
        <p:spPr bwMode="auto">
          <a:xfrm>
            <a:off x="3017044" y="1268016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N</a:t>
            </a:r>
          </a:p>
        </p:txBody>
      </p:sp>
      <p:sp>
        <p:nvSpPr>
          <p:cNvPr id="181282" name="Text Box 38"/>
          <p:cNvSpPr txBox="1">
            <a:spLocks noChangeArrowheads="1"/>
          </p:cNvSpPr>
          <p:nvPr/>
        </p:nvSpPr>
        <p:spPr bwMode="auto">
          <a:xfrm>
            <a:off x="2681287" y="165377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1</a:t>
            </a:r>
          </a:p>
        </p:txBody>
      </p:sp>
      <p:sp>
        <p:nvSpPr>
          <p:cNvPr id="181283" name="Text Box 39"/>
          <p:cNvSpPr txBox="1">
            <a:spLocks noChangeArrowheads="1"/>
          </p:cNvSpPr>
          <p:nvPr/>
        </p:nvSpPr>
        <p:spPr bwMode="auto">
          <a:xfrm>
            <a:off x="3071812" y="1113235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N</a:t>
            </a:r>
          </a:p>
        </p:txBody>
      </p:sp>
      <p:sp>
        <p:nvSpPr>
          <p:cNvPr id="181284" name="Text Box 40"/>
          <p:cNvSpPr txBox="1">
            <a:spLocks noChangeArrowheads="1"/>
          </p:cNvSpPr>
          <p:nvPr/>
        </p:nvSpPr>
        <p:spPr bwMode="auto">
          <a:xfrm>
            <a:off x="5231606" y="1106091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M</a:t>
            </a:r>
          </a:p>
        </p:txBody>
      </p:sp>
      <p:sp>
        <p:nvSpPr>
          <p:cNvPr id="181285" name="Text Box 41"/>
          <p:cNvSpPr txBox="1">
            <a:spLocks noChangeArrowheads="1"/>
          </p:cNvSpPr>
          <p:nvPr/>
        </p:nvSpPr>
        <p:spPr bwMode="auto">
          <a:xfrm>
            <a:off x="3395662" y="1700213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N</a:t>
            </a:r>
          </a:p>
        </p:txBody>
      </p:sp>
      <p:sp>
        <p:nvSpPr>
          <p:cNvPr id="181286" name="Text Box 42"/>
          <p:cNvSpPr txBox="1">
            <a:spLocks noChangeArrowheads="1"/>
          </p:cNvSpPr>
          <p:nvPr/>
        </p:nvSpPr>
        <p:spPr bwMode="auto">
          <a:xfrm>
            <a:off x="5393531" y="2509838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M</a:t>
            </a:r>
          </a:p>
        </p:txBody>
      </p:sp>
      <p:sp>
        <p:nvSpPr>
          <p:cNvPr id="181287" name="Rectangle 43"/>
          <p:cNvSpPr>
            <a:spLocks noChangeArrowheads="1"/>
          </p:cNvSpPr>
          <p:nvPr/>
        </p:nvSpPr>
        <p:spPr bwMode="auto">
          <a:xfrm>
            <a:off x="1277541" y="4462462"/>
            <a:ext cx="6588919" cy="53935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A  ,  B  ,  C  ,  D  ,  E  ,  F  ,  G  ,  H 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947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/>
          <p:cNvSpPr>
            <a:spLocks noChangeArrowheads="1"/>
          </p:cNvSpPr>
          <p:nvPr/>
        </p:nvSpPr>
        <p:spPr bwMode="auto">
          <a:xfrm>
            <a:off x="1763316" y="323850"/>
            <a:ext cx="863203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</a:t>
            </a:r>
          </a:p>
        </p:txBody>
      </p:sp>
      <p:sp>
        <p:nvSpPr>
          <p:cNvPr id="183298" name="Oval 4"/>
          <p:cNvSpPr>
            <a:spLocks noChangeArrowheads="1"/>
          </p:cNvSpPr>
          <p:nvPr/>
        </p:nvSpPr>
        <p:spPr bwMode="auto">
          <a:xfrm>
            <a:off x="1493044" y="107989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A</a:t>
            </a:r>
          </a:p>
        </p:txBody>
      </p:sp>
      <p:sp>
        <p:nvSpPr>
          <p:cNvPr id="183299" name="Oval 5"/>
          <p:cNvSpPr>
            <a:spLocks noChangeArrowheads="1"/>
          </p:cNvSpPr>
          <p:nvPr/>
        </p:nvSpPr>
        <p:spPr bwMode="auto">
          <a:xfrm>
            <a:off x="2302669" y="107989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B</a:t>
            </a:r>
          </a:p>
        </p:txBody>
      </p:sp>
      <p:cxnSp>
        <p:nvCxnSpPr>
          <p:cNvPr id="183300" name="AutoShape 6"/>
          <p:cNvCxnSpPr>
            <a:cxnSpLocks noChangeShapeType="1"/>
            <a:stCxn id="183297" idx="2"/>
            <a:endCxn id="183298" idx="7"/>
          </p:cNvCxnSpPr>
          <p:nvPr/>
        </p:nvCxnSpPr>
        <p:spPr bwMode="auto">
          <a:xfrm flipH="1">
            <a:off x="2000250" y="823913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1" name="AutoShape 7"/>
          <p:cNvCxnSpPr>
            <a:cxnSpLocks noChangeShapeType="1"/>
            <a:stCxn id="183297" idx="2"/>
            <a:endCxn id="183299" idx="1"/>
          </p:cNvCxnSpPr>
          <p:nvPr/>
        </p:nvCxnSpPr>
        <p:spPr bwMode="auto">
          <a:xfrm>
            <a:off x="2195513" y="823913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302" name="Rectangle 8"/>
          <p:cNvSpPr>
            <a:spLocks noChangeArrowheads="1"/>
          </p:cNvSpPr>
          <p:nvPr/>
        </p:nvSpPr>
        <p:spPr bwMode="auto">
          <a:xfrm>
            <a:off x="3059906" y="2268141"/>
            <a:ext cx="863204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</a:t>
            </a:r>
          </a:p>
        </p:txBody>
      </p:sp>
      <p:sp>
        <p:nvSpPr>
          <p:cNvPr id="183303" name="Oval 9"/>
          <p:cNvSpPr>
            <a:spLocks noChangeArrowheads="1"/>
          </p:cNvSpPr>
          <p:nvPr/>
        </p:nvSpPr>
        <p:spPr bwMode="auto">
          <a:xfrm>
            <a:off x="2789635" y="302418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C</a:t>
            </a:r>
          </a:p>
        </p:txBody>
      </p:sp>
      <p:sp>
        <p:nvSpPr>
          <p:cNvPr id="183304" name="Oval 10"/>
          <p:cNvSpPr>
            <a:spLocks noChangeArrowheads="1"/>
          </p:cNvSpPr>
          <p:nvPr/>
        </p:nvSpPr>
        <p:spPr bwMode="auto">
          <a:xfrm>
            <a:off x="3599260" y="302418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D</a:t>
            </a:r>
          </a:p>
        </p:txBody>
      </p:sp>
      <p:cxnSp>
        <p:nvCxnSpPr>
          <p:cNvPr id="183305" name="AutoShape 11"/>
          <p:cNvCxnSpPr>
            <a:cxnSpLocks noChangeShapeType="1"/>
            <a:stCxn id="183302" idx="2"/>
            <a:endCxn id="183303" idx="7"/>
          </p:cNvCxnSpPr>
          <p:nvPr/>
        </p:nvCxnSpPr>
        <p:spPr bwMode="auto">
          <a:xfrm flipH="1">
            <a:off x="3296841" y="2768204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6" name="AutoShape 12"/>
          <p:cNvCxnSpPr>
            <a:cxnSpLocks noChangeShapeType="1"/>
            <a:stCxn id="183302" idx="2"/>
            <a:endCxn id="183304" idx="1"/>
          </p:cNvCxnSpPr>
          <p:nvPr/>
        </p:nvCxnSpPr>
        <p:spPr bwMode="auto">
          <a:xfrm>
            <a:off x="3492103" y="2768204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307" name="Rectangle 13"/>
          <p:cNvSpPr>
            <a:spLocks noChangeArrowheads="1"/>
          </p:cNvSpPr>
          <p:nvPr/>
        </p:nvSpPr>
        <p:spPr bwMode="auto">
          <a:xfrm>
            <a:off x="5813823" y="0"/>
            <a:ext cx="863203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T</a:t>
            </a:r>
          </a:p>
        </p:txBody>
      </p:sp>
      <p:sp>
        <p:nvSpPr>
          <p:cNvPr id="183308" name="Oval 14"/>
          <p:cNvSpPr>
            <a:spLocks noChangeArrowheads="1"/>
          </p:cNvSpPr>
          <p:nvPr/>
        </p:nvSpPr>
        <p:spPr bwMode="auto">
          <a:xfrm>
            <a:off x="5543551" y="75604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E</a:t>
            </a:r>
          </a:p>
        </p:txBody>
      </p:sp>
      <p:sp>
        <p:nvSpPr>
          <p:cNvPr id="183309" name="Oval 15"/>
          <p:cNvSpPr>
            <a:spLocks noChangeArrowheads="1"/>
          </p:cNvSpPr>
          <p:nvPr/>
        </p:nvSpPr>
        <p:spPr bwMode="auto">
          <a:xfrm>
            <a:off x="6353176" y="75604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F</a:t>
            </a:r>
          </a:p>
        </p:txBody>
      </p:sp>
      <p:cxnSp>
        <p:nvCxnSpPr>
          <p:cNvPr id="183310" name="AutoShape 16"/>
          <p:cNvCxnSpPr>
            <a:cxnSpLocks noChangeShapeType="1"/>
            <a:stCxn id="183307" idx="2"/>
            <a:endCxn id="183308" idx="7"/>
          </p:cNvCxnSpPr>
          <p:nvPr/>
        </p:nvCxnSpPr>
        <p:spPr bwMode="auto">
          <a:xfrm flipH="1">
            <a:off x="6050756" y="500063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11" name="AutoShape 17"/>
          <p:cNvCxnSpPr>
            <a:cxnSpLocks noChangeShapeType="1"/>
            <a:stCxn id="183307" idx="2"/>
            <a:endCxn id="183309" idx="1"/>
          </p:cNvCxnSpPr>
          <p:nvPr/>
        </p:nvCxnSpPr>
        <p:spPr bwMode="auto">
          <a:xfrm>
            <a:off x="6246019" y="500063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312" name="Rectangle 18"/>
          <p:cNvSpPr>
            <a:spLocks noChangeArrowheads="1"/>
          </p:cNvSpPr>
          <p:nvPr/>
        </p:nvSpPr>
        <p:spPr bwMode="auto">
          <a:xfrm>
            <a:off x="5760244" y="1997869"/>
            <a:ext cx="863204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</a:t>
            </a:r>
          </a:p>
        </p:txBody>
      </p:sp>
      <p:sp>
        <p:nvSpPr>
          <p:cNvPr id="183313" name="Oval 19"/>
          <p:cNvSpPr>
            <a:spLocks noChangeArrowheads="1"/>
          </p:cNvSpPr>
          <p:nvPr/>
        </p:nvSpPr>
        <p:spPr bwMode="auto">
          <a:xfrm>
            <a:off x="5489972" y="2753916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G</a:t>
            </a:r>
          </a:p>
        </p:txBody>
      </p:sp>
      <p:sp>
        <p:nvSpPr>
          <p:cNvPr id="183314" name="Oval 20"/>
          <p:cNvSpPr>
            <a:spLocks noChangeArrowheads="1"/>
          </p:cNvSpPr>
          <p:nvPr/>
        </p:nvSpPr>
        <p:spPr bwMode="auto">
          <a:xfrm>
            <a:off x="6299597" y="2753916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H</a:t>
            </a:r>
          </a:p>
        </p:txBody>
      </p:sp>
      <p:cxnSp>
        <p:nvCxnSpPr>
          <p:cNvPr id="183315" name="AutoShape 21"/>
          <p:cNvCxnSpPr>
            <a:cxnSpLocks noChangeShapeType="1"/>
            <a:stCxn id="183312" idx="2"/>
            <a:endCxn id="183313" idx="7"/>
          </p:cNvCxnSpPr>
          <p:nvPr/>
        </p:nvCxnSpPr>
        <p:spPr bwMode="auto">
          <a:xfrm flipH="1">
            <a:off x="5997178" y="2497932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16" name="AutoShape 22"/>
          <p:cNvCxnSpPr>
            <a:cxnSpLocks noChangeShapeType="1"/>
            <a:stCxn id="183312" idx="2"/>
            <a:endCxn id="183314" idx="1"/>
          </p:cNvCxnSpPr>
          <p:nvPr/>
        </p:nvCxnSpPr>
        <p:spPr bwMode="auto">
          <a:xfrm>
            <a:off x="6192441" y="2497932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317" name="AutoShape 23"/>
          <p:cNvSpPr>
            <a:spLocks noChangeArrowheads="1"/>
          </p:cNvSpPr>
          <p:nvPr/>
        </p:nvSpPr>
        <p:spPr bwMode="auto">
          <a:xfrm>
            <a:off x="3113485" y="1241823"/>
            <a:ext cx="756047" cy="539353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83318" name="AutoShape 24"/>
          <p:cNvSpPr>
            <a:spLocks noChangeArrowheads="1"/>
          </p:cNvSpPr>
          <p:nvPr/>
        </p:nvSpPr>
        <p:spPr bwMode="auto">
          <a:xfrm>
            <a:off x="3923110" y="108348"/>
            <a:ext cx="756047" cy="539353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83319" name="AutoShape 25"/>
          <p:cNvSpPr>
            <a:spLocks noChangeArrowheads="1"/>
          </p:cNvSpPr>
          <p:nvPr/>
        </p:nvSpPr>
        <p:spPr bwMode="auto">
          <a:xfrm>
            <a:off x="4463653" y="971550"/>
            <a:ext cx="756047" cy="539354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183320" name="AutoShape 26"/>
          <p:cNvCxnSpPr>
            <a:cxnSpLocks noChangeShapeType="1"/>
            <a:stCxn id="183297" idx="3"/>
            <a:endCxn id="183317" idx="0"/>
          </p:cNvCxnSpPr>
          <p:nvPr/>
        </p:nvCxnSpPr>
        <p:spPr bwMode="auto">
          <a:xfrm>
            <a:off x="2640807" y="566738"/>
            <a:ext cx="851297" cy="66079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21" name="AutoShape 27"/>
          <p:cNvCxnSpPr>
            <a:cxnSpLocks noChangeShapeType="1"/>
            <a:stCxn id="183317" idx="2"/>
            <a:endCxn id="183302" idx="0"/>
          </p:cNvCxnSpPr>
          <p:nvPr/>
        </p:nvCxnSpPr>
        <p:spPr bwMode="auto">
          <a:xfrm>
            <a:off x="3492104" y="1795463"/>
            <a:ext cx="0" cy="45839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22" name="AutoShape 28"/>
          <p:cNvCxnSpPr>
            <a:cxnSpLocks noChangeShapeType="1"/>
            <a:stCxn id="183297" idx="3"/>
            <a:endCxn id="183318" idx="1"/>
          </p:cNvCxnSpPr>
          <p:nvPr/>
        </p:nvCxnSpPr>
        <p:spPr bwMode="auto">
          <a:xfrm flipV="1">
            <a:off x="2640806" y="378619"/>
            <a:ext cx="1268016" cy="18811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23" name="AutoShape 29"/>
          <p:cNvCxnSpPr>
            <a:cxnSpLocks noChangeShapeType="1"/>
            <a:stCxn id="183318" idx="3"/>
            <a:endCxn id="183307" idx="1"/>
          </p:cNvCxnSpPr>
          <p:nvPr/>
        </p:nvCxnSpPr>
        <p:spPr bwMode="auto">
          <a:xfrm flipV="1">
            <a:off x="4693444" y="242888"/>
            <a:ext cx="1106091" cy="13573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24" name="AutoShape 30"/>
          <p:cNvCxnSpPr>
            <a:cxnSpLocks noChangeShapeType="1"/>
          </p:cNvCxnSpPr>
          <p:nvPr/>
        </p:nvCxnSpPr>
        <p:spPr bwMode="auto">
          <a:xfrm>
            <a:off x="2626519" y="539354"/>
            <a:ext cx="1808560" cy="67508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25" name="AutoShape 31"/>
          <p:cNvCxnSpPr>
            <a:cxnSpLocks noChangeShapeType="1"/>
            <a:stCxn id="183319" idx="3"/>
            <a:endCxn id="183312" idx="1"/>
          </p:cNvCxnSpPr>
          <p:nvPr/>
        </p:nvCxnSpPr>
        <p:spPr bwMode="auto">
          <a:xfrm>
            <a:off x="5233988" y="1241822"/>
            <a:ext cx="511969" cy="99893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326" name="Text Box 32"/>
          <p:cNvSpPr txBox="1">
            <a:spLocks noChangeArrowheads="1"/>
          </p:cNvSpPr>
          <p:nvPr/>
        </p:nvSpPr>
        <p:spPr bwMode="auto">
          <a:xfrm>
            <a:off x="2896791" y="864394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1</a:t>
            </a:r>
          </a:p>
        </p:txBody>
      </p:sp>
      <p:sp>
        <p:nvSpPr>
          <p:cNvPr id="183327" name="Text Box 33"/>
          <p:cNvSpPr txBox="1">
            <a:spLocks noChangeArrowheads="1"/>
          </p:cNvSpPr>
          <p:nvPr/>
        </p:nvSpPr>
        <p:spPr bwMode="auto">
          <a:xfrm>
            <a:off x="3231356" y="179665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</a:t>
            </a:r>
          </a:p>
        </p:txBody>
      </p:sp>
      <p:sp>
        <p:nvSpPr>
          <p:cNvPr id="183328" name="Text Box 34"/>
          <p:cNvSpPr txBox="1">
            <a:spLocks noChangeArrowheads="1"/>
          </p:cNvSpPr>
          <p:nvPr/>
        </p:nvSpPr>
        <p:spPr bwMode="auto">
          <a:xfrm>
            <a:off x="3124200" y="370285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N</a:t>
            </a:r>
          </a:p>
        </p:txBody>
      </p:sp>
      <p:sp>
        <p:nvSpPr>
          <p:cNvPr id="183329" name="Text Box 37"/>
          <p:cNvSpPr txBox="1">
            <a:spLocks noChangeArrowheads="1"/>
          </p:cNvSpPr>
          <p:nvPr/>
        </p:nvSpPr>
        <p:spPr bwMode="auto">
          <a:xfrm>
            <a:off x="5338762" y="208360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M</a:t>
            </a:r>
          </a:p>
        </p:txBody>
      </p:sp>
      <p:sp>
        <p:nvSpPr>
          <p:cNvPr id="183330" name="Text Box 38"/>
          <p:cNvSpPr txBox="1">
            <a:spLocks noChangeArrowheads="1"/>
          </p:cNvSpPr>
          <p:nvPr/>
        </p:nvSpPr>
        <p:spPr bwMode="auto">
          <a:xfrm>
            <a:off x="3502819" y="802481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N</a:t>
            </a:r>
          </a:p>
        </p:txBody>
      </p:sp>
      <p:sp>
        <p:nvSpPr>
          <p:cNvPr id="183331" name="Text Box 39"/>
          <p:cNvSpPr txBox="1">
            <a:spLocks noChangeArrowheads="1"/>
          </p:cNvSpPr>
          <p:nvPr/>
        </p:nvSpPr>
        <p:spPr bwMode="auto">
          <a:xfrm>
            <a:off x="5500687" y="1612106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M</a:t>
            </a:r>
          </a:p>
        </p:txBody>
      </p:sp>
      <p:sp>
        <p:nvSpPr>
          <p:cNvPr id="183332" name="Rectangle 40"/>
          <p:cNvSpPr>
            <a:spLocks noChangeArrowheads="1"/>
          </p:cNvSpPr>
          <p:nvPr/>
        </p:nvSpPr>
        <p:spPr bwMode="auto">
          <a:xfrm>
            <a:off x="1277541" y="4462462"/>
            <a:ext cx="6588919" cy="53935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A  ,  B  ,  C  ,  D  ,  E  ,  F  ,  G  ,  H 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073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7"/>
          <p:cNvSpPr>
            <a:spLocks noChangeArrowheads="1"/>
          </p:cNvSpPr>
          <p:nvPr/>
        </p:nvSpPr>
        <p:spPr bwMode="auto">
          <a:xfrm>
            <a:off x="1277541" y="141685"/>
            <a:ext cx="6588919" cy="53935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A  ,  B  ,  C  ,  D  ,  E  ,  F  ,  G  ,  H 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18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7145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497D-83D4-DF49-84F3-711DF566D1EC}" type="slidenum">
              <a:rPr lang="en-US" altLang="x-none" smtClean="0"/>
              <a:pPr/>
              <a:t>84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09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>
                <a:ea typeface="ＭＳ Ｐゴシック" charset="-128"/>
              </a:rPr>
              <a:t>Übung: FDs, MVDs, Normalisierung</a:t>
            </a:r>
            <a:br>
              <a:rPr lang="de-DE" altLang="x-none" sz="2400">
                <a:ea typeface="ＭＳ Ｐゴシック" charset="-128"/>
              </a:rPr>
            </a:br>
            <a:endParaRPr lang="de-DE" altLang="x-none" sz="2400">
              <a:ea typeface="ＭＳ Ｐゴシック" charset="-128"/>
            </a:endParaRPr>
          </a:p>
        </p:txBody>
      </p:sp>
      <p:pic>
        <p:nvPicPr>
          <p:cNvPr id="189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r="1270" b="2707"/>
          <a:stretch>
            <a:fillRect/>
          </a:stretch>
        </p:blipFill>
        <p:spPr bwMode="auto">
          <a:xfrm>
            <a:off x="1143000" y="607219"/>
            <a:ext cx="6858000" cy="45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581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ChangeArrowheads="1"/>
          </p:cNvSpPr>
          <p:nvPr/>
        </p:nvSpPr>
        <p:spPr bwMode="auto">
          <a:xfrm>
            <a:off x="1763316" y="323850"/>
            <a:ext cx="863203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R</a:t>
            </a:r>
          </a:p>
        </p:txBody>
      </p:sp>
      <p:sp>
        <p:nvSpPr>
          <p:cNvPr id="191490" name="Oval 3"/>
          <p:cNvSpPr>
            <a:spLocks noChangeArrowheads="1"/>
          </p:cNvSpPr>
          <p:nvPr/>
        </p:nvSpPr>
        <p:spPr bwMode="auto">
          <a:xfrm>
            <a:off x="1493044" y="107989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A</a:t>
            </a:r>
          </a:p>
        </p:txBody>
      </p:sp>
      <p:sp>
        <p:nvSpPr>
          <p:cNvPr id="191491" name="Oval 4"/>
          <p:cNvSpPr>
            <a:spLocks noChangeArrowheads="1"/>
          </p:cNvSpPr>
          <p:nvPr/>
        </p:nvSpPr>
        <p:spPr bwMode="auto">
          <a:xfrm>
            <a:off x="2302669" y="107989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B</a:t>
            </a:r>
          </a:p>
        </p:txBody>
      </p:sp>
      <p:cxnSp>
        <p:nvCxnSpPr>
          <p:cNvPr id="191492" name="AutoShape 5"/>
          <p:cNvCxnSpPr>
            <a:cxnSpLocks noChangeShapeType="1"/>
            <a:stCxn id="191489" idx="2"/>
            <a:endCxn id="191490" idx="7"/>
          </p:cNvCxnSpPr>
          <p:nvPr/>
        </p:nvCxnSpPr>
        <p:spPr bwMode="auto">
          <a:xfrm flipH="1">
            <a:off x="2000250" y="823913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493" name="AutoShape 6"/>
          <p:cNvCxnSpPr>
            <a:cxnSpLocks noChangeShapeType="1"/>
            <a:stCxn id="191489" idx="2"/>
            <a:endCxn id="191491" idx="1"/>
          </p:cNvCxnSpPr>
          <p:nvPr/>
        </p:nvCxnSpPr>
        <p:spPr bwMode="auto">
          <a:xfrm>
            <a:off x="2195513" y="823913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494" name="Rectangle 7"/>
          <p:cNvSpPr>
            <a:spLocks noChangeArrowheads="1"/>
          </p:cNvSpPr>
          <p:nvPr/>
        </p:nvSpPr>
        <p:spPr bwMode="auto">
          <a:xfrm>
            <a:off x="3059906" y="2268141"/>
            <a:ext cx="863204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S</a:t>
            </a:r>
          </a:p>
        </p:txBody>
      </p:sp>
      <p:sp>
        <p:nvSpPr>
          <p:cNvPr id="191495" name="Oval 8"/>
          <p:cNvSpPr>
            <a:spLocks noChangeArrowheads="1"/>
          </p:cNvSpPr>
          <p:nvPr/>
        </p:nvSpPr>
        <p:spPr bwMode="auto">
          <a:xfrm>
            <a:off x="2789635" y="302418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C</a:t>
            </a:r>
          </a:p>
        </p:txBody>
      </p:sp>
      <p:sp>
        <p:nvSpPr>
          <p:cNvPr id="191496" name="Oval 9"/>
          <p:cNvSpPr>
            <a:spLocks noChangeArrowheads="1"/>
          </p:cNvSpPr>
          <p:nvPr/>
        </p:nvSpPr>
        <p:spPr bwMode="auto">
          <a:xfrm>
            <a:off x="3599260" y="302418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D</a:t>
            </a:r>
          </a:p>
        </p:txBody>
      </p:sp>
      <p:cxnSp>
        <p:nvCxnSpPr>
          <p:cNvPr id="191497" name="AutoShape 10"/>
          <p:cNvCxnSpPr>
            <a:cxnSpLocks noChangeShapeType="1"/>
            <a:stCxn id="191494" idx="2"/>
            <a:endCxn id="191495" idx="7"/>
          </p:cNvCxnSpPr>
          <p:nvPr/>
        </p:nvCxnSpPr>
        <p:spPr bwMode="auto">
          <a:xfrm flipH="1">
            <a:off x="3296841" y="2768204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498" name="AutoShape 11"/>
          <p:cNvCxnSpPr>
            <a:cxnSpLocks noChangeShapeType="1"/>
            <a:stCxn id="191494" idx="2"/>
            <a:endCxn id="191496" idx="1"/>
          </p:cNvCxnSpPr>
          <p:nvPr/>
        </p:nvCxnSpPr>
        <p:spPr bwMode="auto">
          <a:xfrm>
            <a:off x="3492103" y="2768204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499" name="Rectangle 12"/>
          <p:cNvSpPr>
            <a:spLocks noChangeArrowheads="1"/>
          </p:cNvSpPr>
          <p:nvPr/>
        </p:nvSpPr>
        <p:spPr bwMode="auto">
          <a:xfrm>
            <a:off x="5813823" y="0"/>
            <a:ext cx="863203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T</a:t>
            </a:r>
          </a:p>
        </p:txBody>
      </p:sp>
      <p:sp>
        <p:nvSpPr>
          <p:cNvPr id="191500" name="Oval 13"/>
          <p:cNvSpPr>
            <a:spLocks noChangeArrowheads="1"/>
          </p:cNvSpPr>
          <p:nvPr/>
        </p:nvSpPr>
        <p:spPr bwMode="auto">
          <a:xfrm>
            <a:off x="5543551" y="75604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E</a:t>
            </a:r>
          </a:p>
        </p:txBody>
      </p:sp>
      <p:sp>
        <p:nvSpPr>
          <p:cNvPr id="191501" name="Oval 14"/>
          <p:cNvSpPr>
            <a:spLocks noChangeArrowheads="1"/>
          </p:cNvSpPr>
          <p:nvPr/>
        </p:nvSpPr>
        <p:spPr bwMode="auto">
          <a:xfrm>
            <a:off x="6353176" y="756048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F</a:t>
            </a:r>
          </a:p>
        </p:txBody>
      </p:sp>
      <p:cxnSp>
        <p:nvCxnSpPr>
          <p:cNvPr id="191502" name="AutoShape 15"/>
          <p:cNvCxnSpPr>
            <a:cxnSpLocks noChangeShapeType="1"/>
            <a:stCxn id="191499" idx="2"/>
            <a:endCxn id="191500" idx="7"/>
          </p:cNvCxnSpPr>
          <p:nvPr/>
        </p:nvCxnSpPr>
        <p:spPr bwMode="auto">
          <a:xfrm flipH="1">
            <a:off x="6050756" y="500063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03" name="AutoShape 16"/>
          <p:cNvCxnSpPr>
            <a:cxnSpLocks noChangeShapeType="1"/>
            <a:stCxn id="191499" idx="2"/>
            <a:endCxn id="191501" idx="1"/>
          </p:cNvCxnSpPr>
          <p:nvPr/>
        </p:nvCxnSpPr>
        <p:spPr bwMode="auto">
          <a:xfrm>
            <a:off x="6246019" y="500063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504" name="Rectangle 17"/>
          <p:cNvSpPr>
            <a:spLocks noChangeArrowheads="1"/>
          </p:cNvSpPr>
          <p:nvPr/>
        </p:nvSpPr>
        <p:spPr bwMode="auto">
          <a:xfrm>
            <a:off x="5760244" y="1997869"/>
            <a:ext cx="863204" cy="48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V</a:t>
            </a:r>
          </a:p>
        </p:txBody>
      </p:sp>
      <p:sp>
        <p:nvSpPr>
          <p:cNvPr id="191505" name="Oval 18"/>
          <p:cNvSpPr>
            <a:spLocks noChangeArrowheads="1"/>
          </p:cNvSpPr>
          <p:nvPr/>
        </p:nvSpPr>
        <p:spPr bwMode="auto">
          <a:xfrm>
            <a:off x="5489972" y="2753916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 u="sng"/>
              <a:t>G</a:t>
            </a:r>
          </a:p>
        </p:txBody>
      </p:sp>
      <p:sp>
        <p:nvSpPr>
          <p:cNvPr id="191506" name="Oval 19"/>
          <p:cNvSpPr>
            <a:spLocks noChangeArrowheads="1"/>
          </p:cNvSpPr>
          <p:nvPr/>
        </p:nvSpPr>
        <p:spPr bwMode="auto">
          <a:xfrm>
            <a:off x="6299597" y="2753916"/>
            <a:ext cx="594122" cy="378619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H</a:t>
            </a:r>
          </a:p>
        </p:txBody>
      </p:sp>
      <p:cxnSp>
        <p:nvCxnSpPr>
          <p:cNvPr id="191507" name="AutoShape 20"/>
          <p:cNvCxnSpPr>
            <a:cxnSpLocks noChangeShapeType="1"/>
            <a:stCxn id="191504" idx="2"/>
            <a:endCxn id="191505" idx="7"/>
          </p:cNvCxnSpPr>
          <p:nvPr/>
        </p:nvCxnSpPr>
        <p:spPr bwMode="auto">
          <a:xfrm flipH="1">
            <a:off x="5997178" y="2497932"/>
            <a:ext cx="195263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08" name="AutoShape 21"/>
          <p:cNvCxnSpPr>
            <a:cxnSpLocks noChangeShapeType="1"/>
            <a:stCxn id="191504" idx="2"/>
            <a:endCxn id="191506" idx="1"/>
          </p:cNvCxnSpPr>
          <p:nvPr/>
        </p:nvCxnSpPr>
        <p:spPr bwMode="auto">
          <a:xfrm>
            <a:off x="6192441" y="2497932"/>
            <a:ext cx="194072" cy="29765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509" name="AutoShape 22"/>
          <p:cNvSpPr>
            <a:spLocks noChangeArrowheads="1"/>
          </p:cNvSpPr>
          <p:nvPr/>
        </p:nvSpPr>
        <p:spPr bwMode="auto">
          <a:xfrm>
            <a:off x="3113485" y="1241823"/>
            <a:ext cx="756047" cy="539353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91510" name="AutoShape 23"/>
          <p:cNvSpPr>
            <a:spLocks noChangeArrowheads="1"/>
          </p:cNvSpPr>
          <p:nvPr/>
        </p:nvSpPr>
        <p:spPr bwMode="auto">
          <a:xfrm>
            <a:off x="3923110" y="108348"/>
            <a:ext cx="756047" cy="539353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sp>
        <p:nvSpPr>
          <p:cNvPr id="191511" name="AutoShape 24"/>
          <p:cNvSpPr>
            <a:spLocks noChangeArrowheads="1"/>
          </p:cNvSpPr>
          <p:nvPr/>
        </p:nvSpPr>
        <p:spPr bwMode="auto">
          <a:xfrm>
            <a:off x="4463653" y="971550"/>
            <a:ext cx="756047" cy="539354"/>
          </a:xfrm>
          <a:prstGeom prst="diamond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1800"/>
          </a:p>
        </p:txBody>
      </p:sp>
      <p:cxnSp>
        <p:nvCxnSpPr>
          <p:cNvPr id="191512" name="AutoShape 25"/>
          <p:cNvCxnSpPr>
            <a:cxnSpLocks noChangeShapeType="1"/>
            <a:stCxn id="191489" idx="3"/>
            <a:endCxn id="191509" idx="0"/>
          </p:cNvCxnSpPr>
          <p:nvPr/>
        </p:nvCxnSpPr>
        <p:spPr bwMode="auto">
          <a:xfrm>
            <a:off x="2640807" y="566738"/>
            <a:ext cx="851297" cy="66079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13" name="AutoShape 26"/>
          <p:cNvCxnSpPr>
            <a:cxnSpLocks noChangeShapeType="1"/>
            <a:stCxn id="191509" idx="2"/>
            <a:endCxn id="191494" idx="0"/>
          </p:cNvCxnSpPr>
          <p:nvPr/>
        </p:nvCxnSpPr>
        <p:spPr bwMode="auto">
          <a:xfrm>
            <a:off x="3492104" y="1795463"/>
            <a:ext cx="0" cy="45839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14" name="AutoShape 27"/>
          <p:cNvCxnSpPr>
            <a:cxnSpLocks noChangeShapeType="1"/>
            <a:stCxn id="191489" idx="3"/>
            <a:endCxn id="191510" idx="1"/>
          </p:cNvCxnSpPr>
          <p:nvPr/>
        </p:nvCxnSpPr>
        <p:spPr bwMode="auto">
          <a:xfrm flipV="1">
            <a:off x="2640806" y="378619"/>
            <a:ext cx="1268016" cy="18811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15" name="AutoShape 28"/>
          <p:cNvCxnSpPr>
            <a:cxnSpLocks noChangeShapeType="1"/>
            <a:stCxn id="191510" idx="3"/>
            <a:endCxn id="191499" idx="1"/>
          </p:cNvCxnSpPr>
          <p:nvPr/>
        </p:nvCxnSpPr>
        <p:spPr bwMode="auto">
          <a:xfrm flipV="1">
            <a:off x="4693444" y="242888"/>
            <a:ext cx="1106091" cy="135731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16" name="AutoShape 29"/>
          <p:cNvCxnSpPr>
            <a:cxnSpLocks noChangeShapeType="1"/>
          </p:cNvCxnSpPr>
          <p:nvPr/>
        </p:nvCxnSpPr>
        <p:spPr bwMode="auto">
          <a:xfrm>
            <a:off x="2626519" y="539354"/>
            <a:ext cx="1808560" cy="67508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517" name="AutoShape 30"/>
          <p:cNvCxnSpPr>
            <a:cxnSpLocks noChangeShapeType="1"/>
            <a:stCxn id="191511" idx="3"/>
            <a:endCxn id="191504" idx="1"/>
          </p:cNvCxnSpPr>
          <p:nvPr/>
        </p:nvCxnSpPr>
        <p:spPr bwMode="auto">
          <a:xfrm>
            <a:off x="5233988" y="1241822"/>
            <a:ext cx="511969" cy="99893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518" name="Text Box 31"/>
          <p:cNvSpPr txBox="1">
            <a:spLocks noChangeArrowheads="1"/>
          </p:cNvSpPr>
          <p:nvPr/>
        </p:nvSpPr>
        <p:spPr bwMode="auto">
          <a:xfrm>
            <a:off x="2896791" y="864394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1</a:t>
            </a:r>
          </a:p>
        </p:txBody>
      </p:sp>
      <p:sp>
        <p:nvSpPr>
          <p:cNvPr id="191519" name="Text Box 32"/>
          <p:cNvSpPr txBox="1">
            <a:spLocks noChangeArrowheads="1"/>
          </p:cNvSpPr>
          <p:nvPr/>
        </p:nvSpPr>
        <p:spPr bwMode="auto">
          <a:xfrm>
            <a:off x="3231356" y="179665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N</a:t>
            </a:r>
          </a:p>
        </p:txBody>
      </p:sp>
      <p:sp>
        <p:nvSpPr>
          <p:cNvPr id="191520" name="Text Box 33"/>
          <p:cNvSpPr txBox="1">
            <a:spLocks noChangeArrowheads="1"/>
          </p:cNvSpPr>
          <p:nvPr/>
        </p:nvSpPr>
        <p:spPr bwMode="auto">
          <a:xfrm>
            <a:off x="3168254" y="195263"/>
            <a:ext cx="378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1</a:t>
            </a:r>
          </a:p>
        </p:txBody>
      </p:sp>
      <p:sp>
        <p:nvSpPr>
          <p:cNvPr id="191521" name="Text Box 35"/>
          <p:cNvSpPr txBox="1">
            <a:spLocks noChangeArrowheads="1"/>
          </p:cNvSpPr>
          <p:nvPr/>
        </p:nvSpPr>
        <p:spPr bwMode="auto">
          <a:xfrm>
            <a:off x="3502819" y="802481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N</a:t>
            </a:r>
          </a:p>
        </p:txBody>
      </p:sp>
      <p:sp>
        <p:nvSpPr>
          <p:cNvPr id="191522" name="Text Box 36"/>
          <p:cNvSpPr txBox="1">
            <a:spLocks noChangeArrowheads="1"/>
          </p:cNvSpPr>
          <p:nvPr/>
        </p:nvSpPr>
        <p:spPr bwMode="auto">
          <a:xfrm>
            <a:off x="5589985" y="1553766"/>
            <a:ext cx="138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M</a:t>
            </a:r>
          </a:p>
        </p:txBody>
      </p:sp>
      <p:sp>
        <p:nvSpPr>
          <p:cNvPr id="191523" name="Rectangle 37"/>
          <p:cNvSpPr>
            <a:spLocks noChangeArrowheads="1"/>
          </p:cNvSpPr>
          <p:nvPr/>
        </p:nvSpPr>
        <p:spPr bwMode="auto">
          <a:xfrm>
            <a:off x="1277541" y="4462462"/>
            <a:ext cx="6588919" cy="53935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A  ,  B  ,  C  ,  D  ,  E  ,  F  ,  G  ,  H ]}</a:t>
            </a:r>
          </a:p>
        </p:txBody>
      </p:sp>
      <p:sp>
        <p:nvSpPr>
          <p:cNvPr id="191524" name="Text Box 39"/>
          <p:cNvSpPr txBox="1">
            <a:spLocks noChangeArrowheads="1"/>
          </p:cNvSpPr>
          <p:nvPr/>
        </p:nvSpPr>
        <p:spPr bwMode="auto">
          <a:xfrm>
            <a:off x="5057775" y="0"/>
            <a:ext cx="378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x-none" sz="1800"/>
              <a:t>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89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36"/>
          <p:cNvSpPr>
            <a:spLocks noChangeArrowheads="1"/>
          </p:cNvSpPr>
          <p:nvPr/>
        </p:nvSpPr>
        <p:spPr bwMode="auto">
          <a:xfrm>
            <a:off x="1223963" y="141685"/>
            <a:ext cx="6588919" cy="53935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A  ,  B  ,  C  ,  D  ,  E  ,  F  ,  G  ,  H ]}</a:t>
            </a:r>
          </a:p>
        </p:txBody>
      </p:sp>
      <p:sp>
        <p:nvSpPr>
          <p:cNvPr id="193538" name="Rectangle 4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A </a:t>
            </a:r>
            <a:r>
              <a:rPr lang="de-DE" altLang="x-none">
                <a:ea typeface="ＭＳ Ｐゴシック" charset="-128"/>
                <a:sym typeface="Wingdings" charset="2"/>
              </a:rPr>
              <a:t> ABEF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C  D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E  F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G  H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C  ABCEF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E  ABEF</a:t>
            </a:r>
          </a:p>
          <a:p>
            <a:endParaRPr lang="de-D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401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ChangeArrowheads="1"/>
          </p:cNvSpPr>
          <p:nvPr/>
        </p:nvSpPr>
        <p:spPr bwMode="auto">
          <a:xfrm>
            <a:off x="1223963" y="141685"/>
            <a:ext cx="6588919" cy="53935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P, N, V, T, M, S ]}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P </a:t>
            </a:r>
            <a:r>
              <a:rPr lang="de-DE" altLang="x-none">
                <a:ea typeface="ＭＳ Ｐゴシック" charset="-128"/>
                <a:sym typeface="Wingdings" charset="2"/>
              </a:rPr>
              <a:t> N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V  TNP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M  S</a:t>
            </a:r>
          </a:p>
          <a:p>
            <a:endParaRPr lang="de-D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632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ChangeArrowheads="1"/>
          </p:cNvSpPr>
          <p:nvPr/>
        </p:nvSpPr>
        <p:spPr bwMode="auto">
          <a:xfrm>
            <a:off x="1223963" y="141685"/>
            <a:ext cx="6588919" cy="53935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x-none" sz="1800"/>
              <a:t>UR: {[ P, N, V, T, M, S ]}</a:t>
            </a:r>
          </a:p>
        </p:txBody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>
                <a:ea typeface="ＭＳ Ｐゴシック" charset="-128"/>
              </a:rPr>
              <a:t>P </a:t>
            </a:r>
            <a:r>
              <a:rPr lang="de-DE" altLang="x-none">
                <a:ea typeface="ＭＳ Ｐゴシック" charset="-128"/>
                <a:sym typeface="Wingdings" charset="2"/>
              </a:rPr>
              <a:t> N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V  TNP</a:t>
            </a:r>
          </a:p>
          <a:p>
            <a:r>
              <a:rPr lang="de-DE" altLang="x-none">
                <a:ea typeface="ＭＳ Ｐゴシック" charset="-128"/>
                <a:sym typeface="Wingdings" charset="2"/>
              </a:rPr>
              <a:t>M  S</a:t>
            </a:r>
          </a:p>
          <a:p>
            <a:endParaRPr lang="de-DE" altLang="x-none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89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336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sz="2400" dirty="0">
                <a:ea typeface="ＭＳ Ｐゴシック" charset="-128"/>
              </a:rPr>
              <a:t>Bestimmung funktionaler Abhängigkeiten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229100"/>
          </a:xfrm>
        </p:spPr>
        <p:txBody>
          <a:bodyPr/>
          <a:lstStyle/>
          <a:p>
            <a:r>
              <a:rPr lang="de-DE" altLang="x-none" dirty="0">
                <a:ea typeface="ＭＳ Ｐゴシック" charset="-128"/>
              </a:rPr>
              <a:t>Professoren: {[</a:t>
            </a:r>
            <a:r>
              <a:rPr lang="de-DE" altLang="x-none" dirty="0" err="1">
                <a:solidFill>
                  <a:srgbClr val="0000FF"/>
                </a:solidFill>
                <a:ea typeface="ＭＳ Ｐゴシック" charset="-128"/>
              </a:rPr>
              <a:t>PersNr</a:t>
            </a:r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, Name, Rang, Raum, Ort, Straße, PLZ, Vorwahl, Bland, </a:t>
            </a:r>
            <a:r>
              <a:rPr lang="de-DE" altLang="x-none" dirty="0" smtClean="0">
                <a:solidFill>
                  <a:srgbClr val="0000FF"/>
                </a:solidFill>
                <a:ea typeface="ＭＳ Ｐゴシック" charset="-128"/>
              </a:rPr>
              <a:t>EW, </a:t>
            </a:r>
          </a:p>
          <a:p>
            <a:r>
              <a:rPr lang="de-DE" altLang="x-none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de-DE" altLang="x-none" dirty="0" smtClean="0">
                <a:solidFill>
                  <a:srgbClr val="0000FF"/>
                </a:solidFill>
                <a:ea typeface="ＭＳ Ｐゴシック" charset="-128"/>
              </a:rPr>
              <a:t>                      Landesregierung</a:t>
            </a:r>
            <a:r>
              <a:rPr lang="de-DE" altLang="x-none" dirty="0" smtClean="0">
                <a:ea typeface="ＭＳ Ｐゴシック" charset="-128"/>
              </a:rPr>
              <a:t>]}</a:t>
            </a:r>
          </a:p>
          <a:p>
            <a:endParaRPr lang="de-DE" altLang="x-none" dirty="0">
              <a:ea typeface="ＭＳ Ｐゴシック" charset="-128"/>
            </a:endParaRPr>
          </a:p>
          <a:p>
            <a:pPr lvl="1"/>
            <a:r>
              <a:rPr lang="de-DE" altLang="x-none" dirty="0">
                <a:ea typeface="ＭＳ Ｐゴシック" charset="-128"/>
              </a:rPr>
              <a:t>{</a:t>
            </a:r>
            <a:r>
              <a:rPr lang="de-DE" altLang="x-none" dirty="0" err="1">
                <a:ea typeface="ＭＳ Ｐゴシック" charset="-128"/>
              </a:rPr>
              <a:t>PersNr</a:t>
            </a:r>
            <a:r>
              <a:rPr lang="de-DE" altLang="x-none" dirty="0">
                <a:ea typeface="ＭＳ Ｐゴシック" charset="-128"/>
              </a:rPr>
              <a:t>}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{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PersNr</a:t>
            </a:r>
            <a:r>
              <a:rPr lang="de-DE" altLang="x-none" dirty="0">
                <a:ea typeface="ＭＳ Ｐゴシック" charset="-128"/>
                <a:sym typeface="Wingdings" charset="2"/>
              </a:rPr>
              <a:t>, </a:t>
            </a:r>
            <a:r>
              <a:rPr lang="de-DE" altLang="x-none" dirty="0">
                <a:ea typeface="ＭＳ Ｐゴシック" charset="-128"/>
              </a:rPr>
              <a:t>Name, Rang, Raum, Ort, Straße, PLZ, Vorwahl, Bland, EW, Landesregierung</a:t>
            </a:r>
            <a:r>
              <a:rPr lang="de-DE" altLang="x-none" dirty="0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{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Ort,BLand</a:t>
            </a:r>
            <a:r>
              <a:rPr lang="de-DE" altLang="x-none" dirty="0">
                <a:ea typeface="ＭＳ Ｐゴシック" charset="-128"/>
                <a:sym typeface="Wingdings" charset="2"/>
              </a:rPr>
              <a:t>}  {EW, Vorwahl}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{PLZ}  {Bland, Ort, EW}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{Bland, Ort, Straße}  {PLZ}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{Bland}  {Landesregierung}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{Raum}  {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PersNr</a:t>
            </a:r>
            <a:r>
              <a:rPr lang="de-DE" altLang="x-none" dirty="0" smtClean="0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endParaRPr lang="de-DE" altLang="x-none" dirty="0">
              <a:ea typeface="ＭＳ Ｐゴシック" charset="-128"/>
              <a:sym typeface="Wingdings" charset="2"/>
            </a:endParaRPr>
          </a:p>
          <a:p>
            <a:r>
              <a:rPr lang="de-DE" altLang="x-none" dirty="0">
                <a:ea typeface="ＭＳ Ｐゴシック" charset="-128"/>
              </a:rPr>
              <a:t>Zusätzliche Abhängigkeiten, die aus obigen abgeleitet werden können:</a:t>
            </a:r>
          </a:p>
          <a:p>
            <a:pPr lvl="1"/>
            <a:r>
              <a:rPr lang="de-DE" altLang="x-none" dirty="0">
                <a:ea typeface="ＭＳ Ｐゴシック" charset="-128"/>
              </a:rPr>
              <a:t>{Raum} </a:t>
            </a:r>
            <a:r>
              <a:rPr lang="de-DE" altLang="x-none" dirty="0">
                <a:ea typeface="ＭＳ Ｐゴシック" charset="-128"/>
                <a:sym typeface="Wingdings" charset="2"/>
              </a:rPr>
              <a:t> {</a:t>
            </a:r>
            <a:r>
              <a:rPr lang="de-DE" altLang="x-none" dirty="0" err="1">
                <a:ea typeface="ＭＳ Ｐゴシック" charset="-128"/>
                <a:sym typeface="Wingdings" charset="2"/>
              </a:rPr>
              <a:t>PersNr</a:t>
            </a:r>
            <a:r>
              <a:rPr lang="de-DE" altLang="x-none" dirty="0">
                <a:ea typeface="ＭＳ Ｐゴシック" charset="-128"/>
                <a:sym typeface="Wingdings" charset="2"/>
              </a:rPr>
              <a:t>, </a:t>
            </a:r>
            <a:r>
              <a:rPr lang="de-DE" altLang="x-none" dirty="0">
                <a:ea typeface="ＭＳ Ｐゴシック" charset="-128"/>
              </a:rPr>
              <a:t>Name, Rang, Raum, Ort, Straße, PLZ, Vorwahl, Bland, EW, Landesregierung</a:t>
            </a:r>
            <a:r>
              <a:rPr lang="de-DE" altLang="x-none" dirty="0">
                <a:ea typeface="ＭＳ Ｐゴシック" charset="-128"/>
                <a:sym typeface="Wingdings" charset="2"/>
              </a:rPr>
              <a:t>}</a:t>
            </a:r>
          </a:p>
          <a:p>
            <a:pPr lvl="1"/>
            <a:r>
              <a:rPr lang="de-DE" altLang="x-none" dirty="0">
                <a:ea typeface="ＭＳ Ｐゴシック" charset="-128"/>
                <a:sym typeface="Wingdings" charset="2"/>
              </a:rPr>
              <a:t>{PLZ}  {Landesregierung}</a:t>
            </a:r>
            <a:endParaRPr lang="de-DE" altLang="x-none" dirty="0">
              <a:ea typeface="ＭＳ Ｐゴシック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B04E-4DA8-674A-88B5-B688514091BF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896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4545</Words>
  <Application>Microsoft Macintosh PowerPoint</Application>
  <PresentationFormat>Bildschirmpräsentation (16:9)</PresentationFormat>
  <Paragraphs>1571</Paragraphs>
  <Slides>89</Slides>
  <Notes>89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89</vt:i4>
      </vt:variant>
    </vt:vector>
  </HeadingPairs>
  <TitlesOfParts>
    <vt:vector size="108" baseType="lpstr">
      <vt:lpstr>Calibri</vt:lpstr>
      <vt:lpstr>Courier New</vt:lpstr>
      <vt:lpstr>ＭＳ Ｐゴシック</vt:lpstr>
      <vt:lpstr>Arial</vt:lpstr>
      <vt:lpstr>Arial Black</vt:lpstr>
      <vt:lpstr>JoinFont</vt:lpstr>
      <vt:lpstr>Lucida Handwriting</vt:lpstr>
      <vt:lpstr>Symbol</vt:lpstr>
      <vt:lpstr>Tahoma</vt:lpstr>
      <vt:lpstr>Times New Roman</vt:lpstr>
      <vt:lpstr>Webdings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Microsoft Clip Gallery</vt:lpstr>
      <vt:lpstr>Kapitel 6 Relationale Entwurfstheorie</vt:lpstr>
      <vt:lpstr>Ziele der relationalen Entwurfstheorie</vt:lpstr>
      <vt:lpstr>PowerPoint-Präsentation</vt:lpstr>
      <vt:lpstr>Funktionale Abhängigkeiten</vt:lpstr>
      <vt:lpstr>Beispiel</vt:lpstr>
      <vt:lpstr>Beispiel</vt:lpstr>
      <vt:lpstr>Schlüssel</vt:lpstr>
      <vt:lpstr>Schlüsselbestimmung</vt:lpstr>
      <vt:lpstr>Bestimmung funktionaler Abhängigkeiten</vt:lpstr>
      <vt:lpstr>Graphische Darstellung der funktionalen Abhängigkeiten</vt:lpstr>
      <vt:lpstr>Bestimmung funktionaler Abhängigkeiten (zusätzliche Übung)</vt:lpstr>
      <vt:lpstr>PowerPoint-Präsentation</vt:lpstr>
      <vt:lpstr>Bestimmung funktionaler Abhängigkeiten (zusätzliche Übung)</vt:lpstr>
      <vt:lpstr>Bestimmung funktionaler Abhängigkeiten (zusätzliche Übung)</vt:lpstr>
      <vt:lpstr>Herleitung funktionaler Abhängigkeiten: Armstrong-Axiome</vt:lpstr>
      <vt:lpstr>Bestimmung der Hülle einer Attributmenge</vt:lpstr>
      <vt:lpstr>PowerPoint-Präsentation</vt:lpstr>
      <vt:lpstr>Kanonische Überdeckung</vt:lpstr>
      <vt:lpstr>Berechnung der kanonischen Überdeckung</vt:lpstr>
      <vt:lpstr>„Schlechte“ Relationenschemata</vt:lpstr>
      <vt:lpstr>Zerlegung (Dekomposition) von Relationen</vt:lpstr>
      <vt:lpstr>Kriterien für die Verlustlosigkeit einer Zerlegung</vt:lpstr>
      <vt:lpstr>Biertrinker-Beispiel</vt:lpstr>
      <vt:lpstr>„Verlustige“ Zerlegung</vt:lpstr>
      <vt:lpstr>PowerPoint-Präsentation</vt:lpstr>
      <vt:lpstr>Erläuterung des Biertrinker-Beispiels</vt:lpstr>
      <vt:lpstr>Verlustfreie Zerlegung</vt:lpstr>
      <vt:lpstr>Erläuterung der verlustfreien Zerlegung der Eltern-Relation</vt:lpstr>
      <vt:lpstr>Abhängigkeitsbewahrung </vt:lpstr>
      <vt:lpstr>Zerlegung der Relation PLZverzeichnis</vt:lpstr>
      <vt:lpstr>Einfügen zweier Tupel, die die FD Ort,Bland,StraßePLZ verletzen</vt:lpstr>
      <vt:lpstr>Einfügen zweier Tupel, die die FD Ort,Bland,StraßePLZ verletzen</vt:lpstr>
      <vt:lpstr>Graphische Darstellung der funktionalen Abhängigkeiten</vt:lpstr>
      <vt:lpstr>Erste Normalform </vt:lpstr>
      <vt:lpstr>Exkurs: NF2-Relationen</vt:lpstr>
      <vt:lpstr>PowerPoint-Präsentation</vt:lpstr>
      <vt:lpstr>Zweite Normalform </vt:lpstr>
      <vt:lpstr>Zweite Normalform </vt:lpstr>
      <vt:lpstr>Dritte Normalform</vt:lpstr>
      <vt:lpstr>Zerlegung mit dem Synthesealgorithmus</vt:lpstr>
      <vt:lpstr>Synthesealgorithmus </vt:lpstr>
      <vt:lpstr>Anwendung des Synthesealgorithmus</vt:lpstr>
      <vt:lpstr>Anwendung des Synthesealgorithmus</vt:lpstr>
      <vt:lpstr>Boyce-Codd-Normalform</vt:lpstr>
      <vt:lpstr>Städte ist in 3NF, aber nicht in BCNF</vt:lpstr>
      <vt:lpstr>Dekomposition</vt:lpstr>
      <vt:lpstr>Dekompositions-Algorithmus</vt:lpstr>
      <vt:lpstr>Veranschaulichung der Dekomposition</vt:lpstr>
      <vt:lpstr>Dekomposition der Relation Städte in BCNF-Relationen</vt:lpstr>
      <vt:lpstr>Dekomposition des PLZverzeichnis in BCNF-Relationen</vt:lpstr>
      <vt:lpstr>Einfügen zweier Tupel, die die FD Ort,Bland,StraßePLZ verletzen</vt:lpstr>
      <vt:lpstr>Mehrwertige Abhängigkeiten </vt:lpstr>
      <vt:lpstr>MVDs</vt:lpstr>
      <vt:lpstr>Mehrwertige Abhängigkeiten</vt:lpstr>
      <vt:lpstr>PowerPoint-Präsentation</vt:lpstr>
      <vt:lpstr>Mehrwertige Abhängigkeiten: ein Beispiel</vt:lpstr>
      <vt:lpstr>Mehrwertige Abhängigkeiten: ein Beispiel</vt:lpstr>
      <vt:lpstr>Mehrwertige Abhängigkeiten: ein Beispiel</vt:lpstr>
      <vt:lpstr>Verlustlose Zerlegung bei MVDs: hinreichende + notwendige Bedingung</vt:lpstr>
      <vt:lpstr>Inferenzregeln für MVDs</vt:lpstr>
      <vt:lpstr>Inferenzregeln für MVDs (Forts.)</vt:lpstr>
      <vt:lpstr>Jede FD ist auch eine MVD</vt:lpstr>
      <vt:lpstr>Mehrwertige Abhängigkeiten </vt:lpstr>
      <vt:lpstr>Triviale MVDs …</vt:lpstr>
      <vt:lpstr>Vierte Normalform</vt:lpstr>
      <vt:lpstr>Dekomposition in 4 NF</vt:lpstr>
      <vt:lpstr>Dekomposition in 4 NF</vt:lpstr>
      <vt:lpstr>Beispiel-Zerlegung</vt:lpstr>
      <vt:lpstr>Zusammenfassung </vt:lpstr>
      <vt:lpstr>Nachfolgend gibt es ein paar Notizen für Übungen ...      ... nicht Teil der Vorlesung</vt:lpstr>
      <vt:lpstr>PowerPoint-Präsentation</vt:lpstr>
      <vt:lpstr>PowerPoint-Präsentation</vt:lpstr>
      <vt:lpstr>Bestimmung funktionaler Abhängigkeiten (zusätzliche Übung)</vt:lpstr>
      <vt:lpstr>Bestimmung funktionaler Abhängigkeiten (zusätzliche Übung)</vt:lpstr>
      <vt:lpstr>Übung: FDs, MVDs, Normalisierung </vt:lpstr>
      <vt:lpstr>Übung: FDs, MVDs, Normalisierung </vt:lpstr>
      <vt:lpstr>Weitere Übung: Familie</vt:lpstr>
      <vt:lpstr>Weitere Übung: Familie</vt:lpstr>
      <vt:lpstr>Beispiel</vt:lpstr>
      <vt:lpstr>Beispiel</vt:lpstr>
      <vt:lpstr>Weiteres Beispiel: 1:N &amp; N:M Bez.</vt:lpstr>
      <vt:lpstr>PowerPoint-Präsentation</vt:lpstr>
      <vt:lpstr>PowerPoint-Präsentation</vt:lpstr>
      <vt:lpstr>PowerPoint-Präsentation</vt:lpstr>
      <vt:lpstr>Übung: FDs, MVDs, Normalisierung 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36</cp:revision>
  <cp:lastPrinted>2015-07-30T14:04:45Z</cp:lastPrinted>
  <dcterms:created xsi:type="dcterms:W3CDTF">2019-02-25T13:58:14Z</dcterms:created>
  <dcterms:modified xsi:type="dcterms:W3CDTF">2021-09-09T12:09:47Z</dcterms:modified>
</cp:coreProperties>
</file>