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av" ContentType="audio/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68" r:id="rId2"/>
    <p:sldMasterId id="2147483674" r:id="rId3"/>
    <p:sldMasterId id="2147483648" r:id="rId4"/>
    <p:sldMasterId id="2147483684" r:id="rId5"/>
    <p:sldMasterId id="2147483697" r:id="rId6"/>
    <p:sldMasterId id="2147483717" r:id="rId7"/>
  </p:sldMasterIdLst>
  <p:notesMasterIdLst>
    <p:notesMasterId r:id="rId100"/>
  </p:notesMasterIdLst>
  <p:handoutMasterIdLst>
    <p:handoutMasterId r:id="rId101"/>
  </p:handoutMasterIdLst>
  <p:sldIdLst>
    <p:sldId id="522" r:id="rId8"/>
    <p:sldId id="524" r:id="rId9"/>
    <p:sldId id="525" r:id="rId10"/>
    <p:sldId id="526" r:id="rId11"/>
    <p:sldId id="527" r:id="rId12"/>
    <p:sldId id="528" r:id="rId13"/>
    <p:sldId id="529" r:id="rId14"/>
    <p:sldId id="530" r:id="rId15"/>
    <p:sldId id="531" r:id="rId16"/>
    <p:sldId id="532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541" r:id="rId26"/>
    <p:sldId id="542" r:id="rId27"/>
    <p:sldId id="543" r:id="rId28"/>
    <p:sldId id="544" r:id="rId29"/>
    <p:sldId id="545" r:id="rId30"/>
    <p:sldId id="546" r:id="rId31"/>
    <p:sldId id="547" r:id="rId32"/>
    <p:sldId id="548" r:id="rId33"/>
    <p:sldId id="549" r:id="rId34"/>
    <p:sldId id="550" r:id="rId35"/>
    <p:sldId id="551" r:id="rId36"/>
    <p:sldId id="552" r:id="rId37"/>
    <p:sldId id="553" r:id="rId38"/>
    <p:sldId id="554" r:id="rId39"/>
    <p:sldId id="555" r:id="rId40"/>
    <p:sldId id="556" r:id="rId41"/>
    <p:sldId id="557" r:id="rId42"/>
    <p:sldId id="558" r:id="rId43"/>
    <p:sldId id="559" r:id="rId44"/>
    <p:sldId id="560" r:id="rId45"/>
    <p:sldId id="561" r:id="rId46"/>
    <p:sldId id="562" r:id="rId47"/>
    <p:sldId id="563" r:id="rId48"/>
    <p:sldId id="564" r:id="rId49"/>
    <p:sldId id="565" r:id="rId50"/>
    <p:sldId id="566" r:id="rId51"/>
    <p:sldId id="567" r:id="rId52"/>
    <p:sldId id="568" r:id="rId53"/>
    <p:sldId id="569" r:id="rId54"/>
    <p:sldId id="570" r:id="rId55"/>
    <p:sldId id="571" r:id="rId56"/>
    <p:sldId id="572" r:id="rId57"/>
    <p:sldId id="573" r:id="rId58"/>
    <p:sldId id="574" r:id="rId59"/>
    <p:sldId id="575" r:id="rId60"/>
    <p:sldId id="576" r:id="rId61"/>
    <p:sldId id="577" r:id="rId62"/>
    <p:sldId id="578" r:id="rId63"/>
    <p:sldId id="579" r:id="rId64"/>
    <p:sldId id="580" r:id="rId65"/>
    <p:sldId id="581" r:id="rId66"/>
    <p:sldId id="582" r:id="rId67"/>
    <p:sldId id="583" r:id="rId68"/>
    <p:sldId id="584" r:id="rId69"/>
    <p:sldId id="585" r:id="rId70"/>
    <p:sldId id="586" r:id="rId71"/>
    <p:sldId id="587" r:id="rId72"/>
    <p:sldId id="588" r:id="rId73"/>
    <p:sldId id="589" r:id="rId74"/>
    <p:sldId id="590" r:id="rId75"/>
    <p:sldId id="591" r:id="rId76"/>
    <p:sldId id="592" r:id="rId77"/>
    <p:sldId id="593" r:id="rId78"/>
    <p:sldId id="594" r:id="rId79"/>
    <p:sldId id="595" r:id="rId80"/>
    <p:sldId id="596" r:id="rId81"/>
    <p:sldId id="613" r:id="rId82"/>
    <p:sldId id="614" r:id="rId83"/>
    <p:sldId id="597" r:id="rId84"/>
    <p:sldId id="598" r:id="rId85"/>
    <p:sldId id="599" r:id="rId86"/>
    <p:sldId id="600" r:id="rId87"/>
    <p:sldId id="601" r:id="rId88"/>
    <p:sldId id="602" r:id="rId89"/>
    <p:sldId id="603" r:id="rId90"/>
    <p:sldId id="604" r:id="rId91"/>
    <p:sldId id="605" r:id="rId92"/>
    <p:sldId id="606" r:id="rId93"/>
    <p:sldId id="607" r:id="rId94"/>
    <p:sldId id="608" r:id="rId95"/>
    <p:sldId id="609" r:id="rId96"/>
    <p:sldId id="610" r:id="rId97"/>
    <p:sldId id="611" r:id="rId98"/>
    <p:sldId id="612" r:id="rId99"/>
  </p:sldIdLst>
  <p:sldSz cx="9144000" cy="5143500" type="screen16x9"/>
  <p:notesSz cx="9925050" cy="66659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00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98C6EA"/>
    <a:srgbClr val="005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51" autoAdjust="0"/>
    <p:restoredTop sz="88272" autoAdjust="0"/>
  </p:normalViewPr>
  <p:slideViewPr>
    <p:cSldViewPr snapToGrid="0">
      <p:cViewPr>
        <p:scale>
          <a:sx n="200" d="100"/>
          <a:sy n="200" d="100"/>
        </p:scale>
        <p:origin x="784" y="1504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1" d="100"/>
          <a:sy n="131" d="100"/>
        </p:scale>
        <p:origin x="-810" y="-96"/>
      </p:cViewPr>
      <p:guideLst>
        <p:guide orient="horz" pos="2100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05/03/2021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95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05/03/2021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40025" y="500063"/>
            <a:ext cx="4445000" cy="2500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506" y="3166309"/>
            <a:ext cx="7940040" cy="2999661"/>
          </a:xfrm>
          <a:prstGeom prst="rect">
            <a:avLst/>
          </a:prstGeom>
        </p:spPr>
        <p:txBody>
          <a:bodyPr vert="horz" wrap="square" lIns="90708" tIns="45354" rIns="90708" bIns="4535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9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89F49-68F5-4C0B-A675-208BEB42D2AE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45982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853E2-C143-43B0-8627-E6FA8DF7D6CD}" type="slidenum">
              <a:rPr lang="de-DE" smtClean="0"/>
              <a:pPr/>
              <a:t>15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560108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5D402-C700-4916-9378-E652FCF25271}" type="slidenum">
              <a:rPr lang="de-DE" smtClean="0"/>
              <a:pPr/>
              <a:t>16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38381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9B3577-0C51-4C00-A215-484B27A01001}" type="slidenum">
              <a:rPr lang="de-DE" smtClean="0"/>
              <a:pPr/>
              <a:t>17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74073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71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0196" indent="-292383" defTabSz="102171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9532" indent="-233906" defTabSz="102171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7344" indent="-233906" defTabSz="102171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05157" indent="-233906" defTabSz="102171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72970" indent="-233906" algn="ctr" defTabSz="10217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40782" indent="-233906" algn="ctr" defTabSz="10217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08595" indent="-233906" algn="ctr" defTabSz="10217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76408" indent="-233906" algn="ctr" defTabSz="10217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718D7F-23E2-104B-AF55-6B41942FD9EF}" type="slidenum">
              <a:rPr lang="de-DE" sz="1300"/>
              <a:pPr/>
              <a:t>34</a:t>
            </a:fld>
            <a:endParaRPr lang="de-DE" sz="13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23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170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87C5D-248E-48FC-879D-CE2D2E5C6FFF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03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967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87C5D-248E-48FC-879D-CE2D2E5C6FFF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134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87C5D-248E-48FC-879D-CE2D2E5C6FFF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465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87C5D-248E-48FC-879D-CE2D2E5C6FFF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00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242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87C5D-248E-48FC-879D-CE2D2E5C6FFF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66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87C5D-248E-48FC-879D-CE2D2E5C6FFF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763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8E21A0-5934-4021-9BD6-E92183A36FF5}" type="slidenum">
              <a:rPr lang="de-DE" smtClean="0"/>
              <a:pPr/>
              <a:t>51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84162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E1535F-D516-467B-A67E-96101F4631E7}" type="slidenum">
              <a:rPr lang="de-DE" smtClean="0"/>
              <a:pPr/>
              <a:t>52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16353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87C5D-248E-48FC-879D-CE2D2E5C6FFF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564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45A6-0FCA-49F5-92E3-F47546CD2055}" type="slidenum">
              <a:rPr lang="de-DE" smtClean="0"/>
              <a:pPr/>
              <a:t>58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386614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3E3724-8AD7-4E8E-9045-59974850AA4B}" type="slidenum">
              <a:rPr lang="de-DE" smtClean="0"/>
              <a:pPr/>
              <a:t>59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66778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87C5D-248E-48FC-879D-CE2D2E5C6FFF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881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87C5D-248E-48FC-879D-CE2D2E5C6FFF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3139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err="1" smtClean="0"/>
              <a:t>Let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works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.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workers</a:t>
            </a:r>
            <a:r>
              <a:rPr lang="de-DE" dirty="0" smtClean="0"/>
              <a:t>, </a:t>
            </a:r>
            <a:r>
              <a:rPr lang="de-DE" dirty="0" err="1" smtClean="0"/>
              <a:t>each</a:t>
            </a:r>
            <a:r>
              <a:rPr lang="de-DE" dirty="0" smtClean="0"/>
              <a:t> of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a private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dirty="0" err="1" smtClean="0"/>
              <a:t>chunk</a:t>
            </a:r>
            <a:r>
              <a:rPr lang="de-DE" dirty="0" smtClean="0"/>
              <a:t> of </a:t>
            </a:r>
            <a:r>
              <a:rPr lang="de-DE" dirty="0" err="1" smtClean="0"/>
              <a:t>size</a:t>
            </a:r>
            <a:r>
              <a:rPr lang="de-DE" dirty="0" smtClean="0"/>
              <a:t> 7.</a:t>
            </a:r>
            <a:r>
              <a:rPr lang="de-DE" baseline="0" dirty="0" smtClean="0"/>
              <a:t> The </a:t>
            </a:r>
            <a:r>
              <a:rPr lang="de-DE" baseline="0" dirty="0" err="1" smtClean="0"/>
              <a:t>key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domain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0 to 31.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create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partitions</a:t>
            </a:r>
            <a:r>
              <a:rPr lang="de-DE" baseline="0" dirty="0" smtClean="0"/>
              <a:t> so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key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decide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  to </a:t>
            </a:r>
            <a:r>
              <a:rPr lang="de-DE" baseline="0" dirty="0" err="1" smtClean="0"/>
              <a:t>scatter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tuple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r>
              <a:rPr lang="de-DE" baseline="0" dirty="0" smtClean="0"/>
              <a:t> in all </a:t>
            </a:r>
            <a:r>
              <a:rPr lang="de-DE" baseline="0" dirty="0" err="1" smtClean="0"/>
              <a:t>keys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16 to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placed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keys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16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31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Instead</a:t>
            </a:r>
            <a:r>
              <a:rPr lang="de-DE" baseline="0" dirty="0" smtClean="0"/>
              <a:t> of just </a:t>
            </a:r>
            <a:r>
              <a:rPr lang="de-DE" baseline="0" dirty="0" err="1" smtClean="0"/>
              <a:t>copying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tuples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synchronization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overhead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precompute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positions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tuples</a:t>
            </a:r>
            <a:r>
              <a:rPr lang="de-DE" baseline="0" dirty="0" smtClean="0"/>
              <a:t>. In a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pass </a:t>
            </a:r>
            <a:r>
              <a:rPr lang="de-DE" baseline="0" dirty="0" err="1" smtClean="0"/>
              <a:t>through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computes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histogram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tuples</a:t>
            </a:r>
            <a:r>
              <a:rPr lang="de-DE" baseline="0" dirty="0" smtClean="0"/>
              <a:t> fall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key</a:t>
            </a:r>
            <a:r>
              <a:rPr lang="de-DE" baseline="0" dirty="0" smtClean="0"/>
              <a:t> as an </a:t>
            </a:r>
            <a:r>
              <a:rPr lang="de-DE" baseline="0" dirty="0" err="1" smtClean="0"/>
              <a:t>index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histogram</a:t>
            </a:r>
            <a:r>
              <a:rPr lang="de-DE" baseline="0" dirty="0" smtClean="0"/>
              <a:t>. In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tuples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chunk</a:t>
            </a:r>
            <a:r>
              <a:rPr lang="de-DE" baseline="0" dirty="0" smtClean="0"/>
              <a:t> fall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in to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chunk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tuples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belong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four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. Out of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histograms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computes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prefix</a:t>
            </a:r>
            <a:r>
              <a:rPr lang="de-DE" baseline="0" dirty="0" smtClean="0"/>
              <a:t> sums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denote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starting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addresses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partitions</a:t>
            </a:r>
            <a:r>
              <a:rPr lang="de-DE" baseline="0" dirty="0" smtClean="0"/>
              <a:t>. In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worker</a:t>
            </a:r>
            <a:r>
              <a:rPr lang="de-DE" baseline="0" dirty="0" smtClean="0"/>
              <a:t> W1 </a:t>
            </a:r>
            <a:r>
              <a:rPr lang="de-DE" baseline="0" dirty="0" err="1" smtClean="0"/>
              <a:t>begins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0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. Worker W2 </a:t>
            </a:r>
            <a:r>
              <a:rPr lang="de-DE" baseline="0" dirty="0" err="1" smtClean="0"/>
              <a:t>starts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4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 as </a:t>
            </a:r>
            <a:r>
              <a:rPr lang="de-DE" baseline="0" dirty="0" err="1" smtClean="0"/>
              <a:t>worker</a:t>
            </a:r>
            <a:r>
              <a:rPr lang="de-DE" baseline="0" dirty="0" smtClean="0"/>
              <a:t> W1 </a:t>
            </a:r>
            <a:r>
              <a:rPr lang="de-DE" baseline="0" dirty="0" err="1" smtClean="0"/>
              <a:t>scatters</a:t>
            </a:r>
            <a:r>
              <a:rPr lang="de-DE" baseline="0" dirty="0" smtClean="0"/>
              <a:t> 4 </a:t>
            </a:r>
            <a:r>
              <a:rPr lang="de-DE" baseline="0" dirty="0" err="1" smtClean="0"/>
              <a:t>tuples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workers</a:t>
            </a:r>
            <a:r>
              <a:rPr lang="de-DE" baseline="0" dirty="0" smtClean="0"/>
              <a:t> W2 </a:t>
            </a:r>
            <a:r>
              <a:rPr lang="de-DE" baseline="0" dirty="0" err="1" smtClean="0"/>
              <a:t>begins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3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belong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worker</a:t>
            </a:r>
            <a:r>
              <a:rPr lang="de-DE" baseline="0" dirty="0" smtClean="0"/>
              <a:t> W1. </a:t>
            </a:r>
          </a:p>
          <a:p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distinct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don‘t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kind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synchronization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scatters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tuples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according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prefix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updates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prefix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accordingly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key</a:t>
            </a:r>
            <a:r>
              <a:rPr lang="de-DE" baseline="0" dirty="0" smtClean="0"/>
              <a:t> 19 </a:t>
            </a:r>
            <a:r>
              <a:rPr lang="de-DE" baseline="0" dirty="0" err="1" smtClean="0"/>
              <a:t>belongs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Workers</a:t>
            </a:r>
            <a:r>
              <a:rPr lang="de-DE" baseline="0" dirty="0" smtClean="0"/>
              <a:t> W1 </a:t>
            </a:r>
            <a:r>
              <a:rPr lang="de-DE" baseline="0" dirty="0" err="1" smtClean="0"/>
              <a:t>checks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bucket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prefix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updates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tuple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. After all </a:t>
            </a:r>
            <a:r>
              <a:rPr lang="de-DE" baseline="0" dirty="0" err="1" smtClean="0"/>
              <a:t>tuples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scattered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6C168-0C26-4712-A166-F06A9ED600B1}" type="slidenum">
              <a:rPr lang="de-DE" smtClean="0">
                <a:solidFill>
                  <a:prstClr val="black"/>
                </a:solidFill>
              </a:rPr>
              <a:pPr/>
              <a:t>75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4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87C5D-248E-48FC-879D-CE2D2E5C6FF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138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Radix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risks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skew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uniform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ok to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bounds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. But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skewed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totally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chunk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sizes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unbalanced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loads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threads</a:t>
            </a:r>
            <a:r>
              <a:rPr lang="de-DE" baseline="0" dirty="0" smtClean="0"/>
              <a:t>. 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6C168-0C26-4712-A166-F06A9ED600B1}" type="slidenum">
              <a:rPr lang="de-DE" smtClean="0">
                <a:solidFill>
                  <a:prstClr val="black"/>
                </a:solidFill>
              </a:rPr>
              <a:pPr/>
              <a:t>76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08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9769E-5AAF-44CF-AF08-B014D058070B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7307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70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0186" indent="-292379" defTabSz="102170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9518" indent="-233904" defTabSz="102170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7325" indent="-233904" defTabSz="102170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05132" indent="-233904" defTabSz="102170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72939" indent="-233904" algn="ctr" defTabSz="10217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40746" indent="-233904" algn="ctr" defTabSz="10217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08553" indent="-233904" algn="ctr" defTabSz="10217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76360" indent="-233904" algn="ctr" defTabSz="10217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CB467E-6A55-F04D-9054-AFCD1C09EC15}" type="slidenum">
              <a:rPr lang="de-DE" sz="1300"/>
              <a:pPr/>
              <a:t>91</a:t>
            </a:fld>
            <a:endParaRPr lang="de-DE" sz="13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481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170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0186" indent="-292379" defTabSz="102170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9518" indent="-233904" defTabSz="102170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7325" indent="-233904" defTabSz="102170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05132" indent="-233904" defTabSz="102170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72939" indent="-233904" algn="ctr" defTabSz="10217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40746" indent="-233904" algn="ctr" defTabSz="10217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08553" indent="-233904" algn="ctr" defTabSz="10217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76360" indent="-233904" algn="ctr" defTabSz="10217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037A24-513F-6245-A3AF-D9D182141D8F}" type="slidenum">
              <a:rPr lang="de-DE" sz="1300"/>
              <a:pPr/>
              <a:t>92</a:t>
            </a:fld>
            <a:endParaRPr lang="de-DE" sz="1300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30C51-52B0-4EFA-90F0-0C4DB186072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211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863902" indent="-33227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329080" indent="-265816">
              <a:defRPr sz="2800">
                <a:solidFill>
                  <a:schemeClr val="tx1"/>
                </a:solidFill>
                <a:latin typeface="Arial" charset="0"/>
              </a:defRPr>
            </a:lvl3pPr>
            <a:lvl4pPr marL="1860713" indent="-265816">
              <a:defRPr sz="2800">
                <a:solidFill>
                  <a:schemeClr val="tx1"/>
                </a:solidFill>
                <a:latin typeface="Arial" charset="0"/>
              </a:defRPr>
            </a:lvl4pPr>
            <a:lvl5pPr marL="2392345" indent="-265816">
              <a:defRPr sz="2800">
                <a:solidFill>
                  <a:schemeClr val="tx1"/>
                </a:solidFill>
                <a:latin typeface="Arial" charset="0"/>
              </a:defRPr>
            </a:lvl5pPr>
            <a:lvl6pPr marL="2923977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3455609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987241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4518873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2653692-FB61-432E-92AB-C74EC4344009}" type="slidenum">
              <a:rPr lang="de-DE" sz="1300"/>
              <a:pPr/>
              <a:t>8</a:t>
            </a:fld>
            <a:endParaRPr lang="de-DE" sz="130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625892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863902" indent="-33227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329080" indent="-265816">
              <a:defRPr sz="2800">
                <a:solidFill>
                  <a:schemeClr val="tx1"/>
                </a:solidFill>
                <a:latin typeface="Arial" charset="0"/>
              </a:defRPr>
            </a:lvl3pPr>
            <a:lvl4pPr marL="1860713" indent="-265816">
              <a:defRPr sz="2800">
                <a:solidFill>
                  <a:schemeClr val="tx1"/>
                </a:solidFill>
                <a:latin typeface="Arial" charset="0"/>
              </a:defRPr>
            </a:lvl4pPr>
            <a:lvl5pPr marL="2392345" indent="-265816">
              <a:defRPr sz="2800">
                <a:solidFill>
                  <a:schemeClr val="tx1"/>
                </a:solidFill>
                <a:latin typeface="Arial" charset="0"/>
              </a:defRPr>
            </a:lvl5pPr>
            <a:lvl6pPr marL="2923977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3455609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987241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4518873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47755D4-42DC-43A0-B1A1-997D879BB65A}" type="slidenum">
              <a:rPr lang="de-DE" sz="1300"/>
              <a:pPr/>
              <a:t>9</a:t>
            </a:fld>
            <a:endParaRPr lang="de-DE" sz="130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2482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863902" indent="-33227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329080" indent="-265816">
              <a:defRPr sz="2800">
                <a:solidFill>
                  <a:schemeClr val="tx1"/>
                </a:solidFill>
                <a:latin typeface="Arial" charset="0"/>
              </a:defRPr>
            </a:lvl3pPr>
            <a:lvl4pPr marL="1860713" indent="-265816">
              <a:defRPr sz="2800">
                <a:solidFill>
                  <a:schemeClr val="tx1"/>
                </a:solidFill>
                <a:latin typeface="Arial" charset="0"/>
              </a:defRPr>
            </a:lvl4pPr>
            <a:lvl5pPr marL="2392345" indent="-265816">
              <a:defRPr sz="2800">
                <a:solidFill>
                  <a:schemeClr val="tx1"/>
                </a:solidFill>
                <a:latin typeface="Arial" charset="0"/>
              </a:defRPr>
            </a:lvl5pPr>
            <a:lvl6pPr marL="2923977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3455609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987241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4518873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89E59B1-C2EE-4662-822F-EF9394BAFB49}" type="slidenum">
              <a:rPr lang="de-DE" sz="1300"/>
              <a:pPr/>
              <a:t>10</a:t>
            </a:fld>
            <a:endParaRPr lang="de-DE" sz="130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72187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863902" indent="-33227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329080" indent="-265816">
              <a:defRPr sz="2800">
                <a:solidFill>
                  <a:schemeClr val="tx1"/>
                </a:solidFill>
                <a:latin typeface="Arial" charset="0"/>
              </a:defRPr>
            </a:lvl3pPr>
            <a:lvl4pPr marL="1860713" indent="-265816">
              <a:defRPr sz="2800">
                <a:solidFill>
                  <a:schemeClr val="tx1"/>
                </a:solidFill>
                <a:latin typeface="Arial" charset="0"/>
              </a:defRPr>
            </a:lvl4pPr>
            <a:lvl5pPr marL="2392345" indent="-265816">
              <a:defRPr sz="2800">
                <a:solidFill>
                  <a:schemeClr val="tx1"/>
                </a:solidFill>
                <a:latin typeface="Arial" charset="0"/>
              </a:defRPr>
            </a:lvl5pPr>
            <a:lvl6pPr marL="2923977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3455609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987241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4518873" indent="-265816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67A76D-08AE-478C-8414-4010421D0686}" type="slidenum">
              <a:rPr lang="de-DE" sz="1300"/>
              <a:pPr/>
              <a:t>11</a:t>
            </a:fld>
            <a:endParaRPr lang="de-DE" sz="130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73976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9E1664-A053-4FB3-A164-F93C4711F3F1}" type="slidenum">
              <a:rPr lang="de-DE" smtClean="0"/>
              <a:pPr/>
              <a:t>14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96896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600200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143125"/>
            <a:ext cx="8508999" cy="25431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 useBgFill="1"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50530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01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48752"/>
            <a:ext cx="4188333" cy="2547074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8840"/>
            <a:ext cx="4180392" cy="2546911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152650"/>
            <a:ext cx="9144000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52650"/>
            <a:ext cx="4197858" cy="2552700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3125"/>
            <a:ext cx="4180392" cy="2543176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87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r>
              <a:rPr lang="de-DE" noProof="0" dirty="0"/>
              <a:t/>
            </a: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r>
              <a:rPr lang="de-DE" noProof="0" dirty="0"/>
              <a:t/>
            </a: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6229350" y="359569"/>
            <a:ext cx="1439818" cy="1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675">
                <a:solidFill>
                  <a:srgbClr val="005293"/>
                </a:solidFill>
                <a:latin typeface="Arial"/>
                <a:cs typeface=""/>
              </a:rPr>
              <a:t>Technische Universität München</a:t>
            </a:r>
          </a:p>
        </p:txBody>
      </p:sp>
      <p:sp>
        <p:nvSpPr>
          <p:cNvPr id="5" name="Line 22"/>
          <p:cNvSpPr>
            <a:spLocks noChangeShapeType="1"/>
          </p:cNvSpPr>
          <p:nvPr/>
        </p:nvSpPr>
        <p:spPr bwMode="auto">
          <a:xfrm>
            <a:off x="0" y="51435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18" charset="-128"/>
              <a:cs typeface="ＭＳ Ｐゴシック" pitchFamily="18" charset="-128"/>
            </a:endParaRPr>
          </a:p>
        </p:txBody>
      </p:sp>
      <p:sp>
        <p:nvSpPr>
          <p:cNvPr id="6" name="Line 23"/>
          <p:cNvSpPr>
            <a:spLocks noChangeShapeType="1"/>
          </p:cNvSpPr>
          <p:nvPr/>
        </p:nvSpPr>
        <p:spPr bwMode="auto">
          <a:xfrm>
            <a:off x="0" y="474345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18" charset="-128"/>
              <a:cs typeface="ＭＳ Ｐゴシック" pitchFamily="18" charset="-128"/>
            </a:endParaRPr>
          </a:p>
        </p:txBody>
      </p:sp>
      <p:pic>
        <p:nvPicPr>
          <p:cNvPr id="7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6" y="244079"/>
            <a:ext cx="606425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5300" y="1371600"/>
            <a:ext cx="8128000" cy="971550"/>
          </a:xfrm>
        </p:spPr>
        <p:txBody>
          <a:bodyPr/>
          <a:lstStyle>
            <a:lvl1pPr algn="ctr">
              <a:defRPr sz="24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0" y="2571750"/>
            <a:ext cx="8128000" cy="1314450"/>
          </a:xfr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508000" y="4800600"/>
            <a:ext cx="8153400" cy="228600"/>
          </a:xfrm>
        </p:spPr>
        <p:txBody>
          <a:bodyPr anchor="t"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4800600"/>
            <a:ext cx="29718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DB33A-472D-4708-99F6-C179FD98D71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137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20983-A963-4B6A-A8C7-5E3979EFB351}" type="datetime1">
              <a:rPr lang="de-DE" smtClean="0">
                <a:solidFill>
                  <a:srgbClr val="000000"/>
                </a:solidFill>
              </a:rPr>
              <a:pPr/>
              <a:t>05.03.21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AE60A-B69C-4790-82F7-3882EDF23186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371600"/>
            <a:ext cx="3987800" cy="325755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87800" cy="325755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FFD95-D9C7-4E29-970B-A0171ED5733E}" type="datetime1">
              <a:rPr lang="de-DE" smtClean="0">
                <a:solidFill>
                  <a:srgbClr val="000000"/>
                </a:solidFill>
              </a:rPr>
              <a:pPr/>
              <a:t>05.03.21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AE60A-B69C-4790-82F7-3882EDF23186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4800600"/>
            <a:ext cx="29718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5EC0B-2767-478F-8038-52D33C6752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9996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4800600"/>
            <a:ext cx="29718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EFE4E-294E-4B19-AB32-018BC17EF5B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120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371600"/>
            <a:ext cx="82296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14350"/>
            <a:ext cx="7721600" cy="85725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Hier klicken, um Master-Titelformat zu bearbeiten.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2914650"/>
            <a:ext cx="6400800" cy="1328738"/>
          </a:xfrm>
          <a:prstGeom prst="rect">
            <a:avLst/>
          </a:prstGeom>
        </p:spPr>
        <p:txBody>
          <a:bodyPr/>
          <a:lstStyle>
            <a:lvl1pPr marL="0" indent="0">
              <a:buFont typeface="Webdings" pitchFamily="18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Hier klicken, um Master-Untertitelformat zu bearbeiten.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04000" y="4672012"/>
            <a:ext cx="1828800" cy="385763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251D4A8B-201E-4F38-8B91-AFA4A723800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201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42291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42291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4800600"/>
            <a:ext cx="29718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9D18F-A75B-4024-8661-6ACADD51BF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489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chemeClr val="bg1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>
                <a:solidFill>
                  <a:srgbClr val="000000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3.xml"/><Relationship Id="rId3" Type="http://schemas.openxmlformats.org/officeDocument/2006/relationships/image" Target="../media/image1.w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theme" Target="../theme/theme4.xml"/><Relationship Id="rId10" Type="http://schemas.openxmlformats.org/officeDocument/2006/relationships/image" Target="../media/image1.wmf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5.xml"/><Relationship Id="rId3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6.xml"/><Relationship Id="rId3" Type="http://schemas.openxmlformats.org/officeDocument/2006/relationships/image" Target="../media/image4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theme" Target="../theme/theme7.xml"/><Relationship Id="rId5" Type="http://schemas.openxmlformats.org/officeDocument/2006/relationships/image" Target="../media/image5.wmf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7829538" cy="28851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Bild 8" descr="20150416 tum logo blau png final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61787" y="74618"/>
            <a:ext cx="604774" cy="3185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hf hdr="0" ft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7713330" y="4922462"/>
            <a:ext cx="1115376" cy="210507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r">
              <a:lnSpc>
                <a:spcPct val="114000"/>
              </a:lnSpc>
            </a:pPr>
            <a:fld id="{C51078C5-4710-4254-8001-F1C0900803FD}" type="slidenum">
              <a:rPr lang="de-DE" sz="1200" smtClean="0">
                <a:latin typeface="+mn-lt"/>
                <a:cs typeface="Arial" pitchFamily="34" charset="0"/>
              </a:rPr>
              <a:pPr algn="r">
                <a:lnSpc>
                  <a:spcPct val="114000"/>
                </a:lnSpc>
              </a:pPr>
              <a:t>‹Nr.›</a:t>
            </a:fld>
            <a:endParaRPr lang="de-DE" sz="1200" dirty="0">
              <a:latin typeface="+mn-lt"/>
              <a:cs typeface="Arial" pitchFamily="34" charset="0"/>
            </a:endParaRPr>
          </a:p>
        </p:txBody>
      </p:sp>
      <p:pic>
        <p:nvPicPr>
          <p:cNvPr id="5" name="Bild 4" descr="Fahnen_HG.jpg"/>
          <p:cNvPicPr>
            <a:picLocks noChangeAspect="1"/>
          </p:cNvPicPr>
          <p:nvPr/>
        </p:nvPicPr>
        <p:blipFill>
          <a:blip r:embed="rId3" cstate="screen"/>
          <a:srcRect l="398" t="14167" b="1083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Lehrstuhl für Mustertechnik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Fakultät für Musterverfahren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tx2"/>
                </a:solidFill>
                <a:latin typeface="+mn-lt"/>
              </a:rPr>
              <a:t> München</a:t>
            </a:r>
            <a:endParaRPr lang="de-DE" sz="800" dirty="0">
              <a:solidFill>
                <a:schemeClr val="tx2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4" r:id="rId2"/>
    <p:sldLayoutId id="2147483704" r:id="rId3"/>
    <p:sldLayoutId id="2147483657" r:id="rId4"/>
    <p:sldLayoutId id="2147483711" r:id="rId5"/>
    <p:sldLayoutId id="2147483703" r:id="rId6"/>
    <p:sldLayoutId id="2147483653" r:id="rId7"/>
    <p:sldLayoutId id="2147483656" r:id="rId8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685800"/>
            <a:ext cx="812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371600"/>
            <a:ext cx="81280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48006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B2E6FAE-B095-4B37-935C-BF29868B7CB2}" type="datetime1">
              <a:rPr lang="de-DE" smtClean="0">
                <a:solidFill>
                  <a:srgbClr val="000000"/>
                </a:solidFill>
                <a:latin typeface="Arial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05.03.21</a:t>
            </a:fld>
            <a:endParaRPr lang="de-DE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4800600"/>
            <a:ext cx="3962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48006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C6AE60A-B69C-4790-82F7-3882EDF23186}" type="slidenum">
              <a:rPr lang="de-DE" smtClean="0">
                <a:solidFill>
                  <a:srgbClr val="000000"/>
                </a:solidFill>
                <a:latin typeface="Arial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229350" y="359569"/>
            <a:ext cx="1439818" cy="1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675">
                <a:solidFill>
                  <a:srgbClr val="005293"/>
                </a:solidFill>
                <a:latin typeface="Arial"/>
                <a:cs typeface=""/>
              </a:rPr>
              <a:t>Technische Universität München</a:t>
            </a: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0" y="474345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18" charset="-128"/>
              <a:cs typeface="ＭＳ Ｐゴシック" pitchFamily="18" charset="-128"/>
            </a:endParaRPr>
          </a:p>
        </p:txBody>
      </p:sp>
      <p:pic>
        <p:nvPicPr>
          <p:cNvPr id="1033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5926" y="244079"/>
            <a:ext cx="606425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0" y="51435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18" charset="-128"/>
              <a:cs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819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18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pitchFamily="-65" charset="-128"/>
          <a:cs typeface="ＭＳ Ｐゴシック" pitchFamily="1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pitchFamily="-65" charset="-128"/>
          <a:cs typeface="ＭＳ Ｐゴシック" pitchFamily="1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pitchFamily="-65" charset="-128"/>
          <a:cs typeface="ＭＳ Ｐゴシック" pitchFamily="1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pitchFamily="-65" charset="-128"/>
          <a:cs typeface="ＭＳ Ｐゴシック" pitchFamily="18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pitchFamily="-65" charset="-128"/>
          <a:cs typeface="ＭＳ Ｐゴシック" pitchFamily="18" charset="-128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3pPr>
      <a:lvl4pPr marL="1171575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4pPr>
      <a:lvl5pPr marL="148590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5pPr>
      <a:lvl6pPr marL="182880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17170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1460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85750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3" Type="http://schemas.openxmlformats.org/officeDocument/2006/relationships/image" Target="../media/image3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399" y="514350"/>
            <a:ext cx="8270895" cy="857250"/>
          </a:xfrm>
        </p:spPr>
        <p:txBody>
          <a:bodyPr/>
          <a:lstStyle/>
          <a:p>
            <a:r>
              <a:rPr lang="de-DE" sz="2700" dirty="0" smtClean="0"/>
              <a:t>Hauptspeicher-Datenbanksysteme</a:t>
            </a:r>
            <a:endParaRPr lang="de-DE" sz="270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85481" y="1657350"/>
            <a:ext cx="6915519" cy="3200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Hardware-Entwicklungen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Anwendungsstudie: Handelsunternehmen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err="1" smtClean="0"/>
              <a:t>Column</a:t>
            </a:r>
            <a:r>
              <a:rPr lang="de-DE" dirty="0" smtClean="0"/>
              <a:t>- versus </a:t>
            </a:r>
            <a:r>
              <a:rPr lang="de-DE" dirty="0" err="1" smtClean="0"/>
              <a:t>Row</a:t>
            </a:r>
            <a:r>
              <a:rPr lang="de-DE" dirty="0" smtClean="0"/>
              <a:t>-Store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OLAP&amp;OLTP: </a:t>
            </a:r>
            <a:r>
              <a:rPr lang="de-DE" dirty="0" err="1" smtClean="0"/>
              <a:t>Snapshotting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err="1" smtClean="0"/>
              <a:t>Kompaktifizierung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Mehrbenutzersynchronisation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Hochverfügbarkeit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Indexierung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Multi-Core Anfragebearbeitung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endParaRPr lang="de-DE" sz="1500" dirty="0"/>
          </a:p>
          <a:p>
            <a:pPr>
              <a:buFont typeface="Webdings" pitchFamily="18" charset="2"/>
              <a:buChar char="="/>
            </a:pPr>
            <a:endParaRPr lang="de-DE" sz="1500" dirty="0"/>
          </a:p>
          <a:p>
            <a:pPr>
              <a:buFont typeface="Webdings" pitchFamily="18" charset="2"/>
              <a:buChar char="="/>
            </a:pPr>
            <a:endParaRPr lang="de-DE" sz="135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1D4A8B-201E-4F38-8B91-AFA4A723800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2FE6BE6-0DD1-4F46-9865-FFCAA31A5BC4}" type="slidenum">
              <a:rPr lang="en-US" sz="1050">
                <a:solidFill>
                  <a:srgbClr val="CC66FF"/>
                </a:solidFill>
              </a:rPr>
              <a:pPr/>
              <a:t>10</a:t>
            </a:fld>
            <a:endParaRPr lang="en-US" sz="1050">
              <a:solidFill>
                <a:srgbClr val="CC66FF"/>
              </a:solidFill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Überblick: Speicherhierarchie</a:t>
            </a:r>
          </a:p>
        </p:txBody>
      </p:sp>
      <p:sp>
        <p:nvSpPr>
          <p:cNvPr id="47108" name="AutoShape 3"/>
          <p:cNvSpPr>
            <a:spLocks noChangeArrowheads="1"/>
          </p:cNvSpPr>
          <p:nvPr/>
        </p:nvSpPr>
        <p:spPr bwMode="auto">
          <a:xfrm>
            <a:off x="2714626" y="814388"/>
            <a:ext cx="3707606" cy="4150519"/>
          </a:xfrm>
          <a:prstGeom prst="triangle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67866" tIns="33338" rIns="67866" bIns="33338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  1-10ns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Register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10-100ns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 Cache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100-1000ns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Hauptspeicher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10 </a:t>
            </a:r>
            <a:r>
              <a:rPr lang="de-DE" dirty="0" err="1">
                <a:latin typeface="Times New Roman" pitchFamily="18" charset="0"/>
              </a:rPr>
              <a:t>ms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>
                <a:latin typeface="Times New Roman" pitchFamily="18" charset="0"/>
              </a:rPr>
              <a:t>Plattenspeicher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 sec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>
                <a:latin typeface="Times New Roman" pitchFamily="18" charset="0"/>
              </a:rPr>
              <a:t>Archivspeicher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</p:txBody>
      </p:sp>
      <p:sp>
        <p:nvSpPr>
          <p:cNvPr id="47109" name="Line 4"/>
          <p:cNvSpPr>
            <a:spLocks noChangeShapeType="1"/>
          </p:cNvSpPr>
          <p:nvPr/>
        </p:nvSpPr>
        <p:spPr bwMode="auto">
          <a:xfrm flipV="1">
            <a:off x="4071938" y="1893094"/>
            <a:ext cx="978694" cy="71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7110" name="Line 5"/>
          <p:cNvSpPr>
            <a:spLocks noChangeShapeType="1"/>
          </p:cNvSpPr>
          <p:nvPr/>
        </p:nvSpPr>
        <p:spPr bwMode="auto">
          <a:xfrm>
            <a:off x="3764757" y="2600325"/>
            <a:ext cx="160734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7111" name="Line 6"/>
          <p:cNvSpPr>
            <a:spLocks noChangeShapeType="1"/>
          </p:cNvSpPr>
          <p:nvPr/>
        </p:nvSpPr>
        <p:spPr bwMode="auto">
          <a:xfrm>
            <a:off x="3443288" y="3271838"/>
            <a:ext cx="226456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7112" name="Line 7"/>
          <p:cNvSpPr>
            <a:spLocks noChangeShapeType="1"/>
          </p:cNvSpPr>
          <p:nvPr/>
        </p:nvSpPr>
        <p:spPr bwMode="auto">
          <a:xfrm>
            <a:off x="3128963" y="4043363"/>
            <a:ext cx="28789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7113" name="AutoShape 8"/>
          <p:cNvSpPr>
            <a:spLocks noChangeArrowheads="1"/>
          </p:cNvSpPr>
          <p:nvPr/>
        </p:nvSpPr>
        <p:spPr bwMode="auto">
          <a:xfrm>
            <a:off x="5828562" y="2679828"/>
            <a:ext cx="2293951" cy="1363535"/>
          </a:xfrm>
          <a:prstGeom prst="curvedLeftArrow">
            <a:avLst>
              <a:gd name="adj1" fmla="val 8685"/>
              <a:gd name="adj2" fmla="val 40000"/>
              <a:gd name="adj3" fmla="val 44806"/>
            </a:avLst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67866" tIns="33338" rIns="67866" bIns="33338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b="1">
                <a:latin typeface="Times New Roman" pitchFamily="18" charset="0"/>
              </a:rPr>
              <a:t>Zugriffslücke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b="1">
                <a:latin typeface="Times New Roman" pitchFamily="18" charset="0"/>
              </a:rPr>
              <a:t>10</a:t>
            </a:r>
            <a:r>
              <a:rPr lang="de-DE" b="1" baseline="30000">
                <a:latin typeface="Times New Roman" pitchFamily="18" charset="0"/>
              </a:rPr>
              <a:t>5</a:t>
            </a:r>
            <a:endParaRPr lang="de-DE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569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D1CA173-2C5D-46BF-8AD7-324CE7F503D3}" type="slidenum">
              <a:rPr lang="en-US" sz="1050">
                <a:solidFill>
                  <a:srgbClr val="CC66FF"/>
                </a:solidFill>
              </a:rPr>
              <a:pPr/>
              <a:t>11</a:t>
            </a:fld>
            <a:endParaRPr lang="en-US" sz="1050">
              <a:solidFill>
                <a:srgbClr val="CC66FF"/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Überblick: Speicherhierarchie</a:t>
            </a:r>
          </a:p>
        </p:txBody>
      </p:sp>
      <p:sp>
        <p:nvSpPr>
          <p:cNvPr id="48132" name="AutoShape 3"/>
          <p:cNvSpPr>
            <a:spLocks noChangeArrowheads="1"/>
          </p:cNvSpPr>
          <p:nvPr/>
        </p:nvSpPr>
        <p:spPr bwMode="auto">
          <a:xfrm>
            <a:off x="2714626" y="814388"/>
            <a:ext cx="3707606" cy="4150519"/>
          </a:xfrm>
          <a:prstGeom prst="triangle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67866" tIns="33338" rIns="67866" bIns="33338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  1-10ns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Register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10-100ns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  Cache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100-1000ns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Hauptspeicher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10 </a:t>
            </a:r>
            <a:r>
              <a:rPr lang="de-DE" dirty="0" err="1">
                <a:latin typeface="Times New Roman" pitchFamily="18" charset="0"/>
              </a:rPr>
              <a:t>ms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>
                <a:latin typeface="Times New Roman" pitchFamily="18" charset="0"/>
              </a:rPr>
              <a:t>Plattenspeicher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   sec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>
                <a:latin typeface="Times New Roman" pitchFamily="18" charset="0"/>
              </a:rPr>
              <a:t>Archivspeicher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</p:txBody>
      </p:sp>
      <p:sp>
        <p:nvSpPr>
          <p:cNvPr id="48133" name="Line 4"/>
          <p:cNvSpPr>
            <a:spLocks noChangeShapeType="1"/>
          </p:cNvSpPr>
          <p:nvPr/>
        </p:nvSpPr>
        <p:spPr bwMode="auto">
          <a:xfrm flipV="1">
            <a:off x="4071938" y="1893094"/>
            <a:ext cx="978694" cy="71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8134" name="Line 5"/>
          <p:cNvSpPr>
            <a:spLocks noChangeShapeType="1"/>
          </p:cNvSpPr>
          <p:nvPr/>
        </p:nvSpPr>
        <p:spPr bwMode="auto">
          <a:xfrm>
            <a:off x="3764757" y="2600325"/>
            <a:ext cx="160734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8135" name="Line 6"/>
          <p:cNvSpPr>
            <a:spLocks noChangeShapeType="1"/>
          </p:cNvSpPr>
          <p:nvPr/>
        </p:nvSpPr>
        <p:spPr bwMode="auto">
          <a:xfrm>
            <a:off x="3436144" y="3293269"/>
            <a:ext cx="226456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8136" name="Line 7"/>
          <p:cNvSpPr>
            <a:spLocks noChangeShapeType="1"/>
          </p:cNvSpPr>
          <p:nvPr/>
        </p:nvSpPr>
        <p:spPr bwMode="auto">
          <a:xfrm>
            <a:off x="3128963" y="4043363"/>
            <a:ext cx="28789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8137" name="AutoShape 8"/>
          <p:cNvSpPr>
            <a:spLocks noChangeArrowheads="1"/>
          </p:cNvSpPr>
          <p:nvPr/>
        </p:nvSpPr>
        <p:spPr bwMode="auto">
          <a:xfrm rot="-950959">
            <a:off x="5647134" y="2389745"/>
            <a:ext cx="2064544" cy="1535906"/>
          </a:xfrm>
          <a:prstGeom prst="curvedLeftArrow">
            <a:avLst>
              <a:gd name="adj1" fmla="val 8685"/>
              <a:gd name="adj2" fmla="val 40000"/>
              <a:gd name="adj3" fmla="val 44806"/>
            </a:avLst>
          </a:prstGeom>
          <a:solidFill>
            <a:srgbClr val="CC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67866" tIns="33338" rIns="67866" bIns="33338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b="1">
                <a:latin typeface="Times New Roman" pitchFamily="18" charset="0"/>
              </a:rPr>
              <a:t>Zugriffslücke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b="1">
                <a:latin typeface="Times New Roman" pitchFamily="18" charset="0"/>
              </a:rPr>
              <a:t>10</a:t>
            </a:r>
            <a:r>
              <a:rPr lang="de-DE" b="1" baseline="30000">
                <a:latin typeface="Times New Roman" pitchFamily="18" charset="0"/>
              </a:rPr>
              <a:t>5</a:t>
            </a:r>
            <a:endParaRPr lang="de-DE" b="1">
              <a:latin typeface="Times New Roman" pitchFamily="18" charset="0"/>
            </a:endParaRPr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1143000" y="1021556"/>
            <a:ext cx="1643063" cy="4083811"/>
          </a:xfrm>
          <a:prstGeom prst="rect">
            <a:avLst/>
          </a:prstGeom>
          <a:solidFill>
            <a:srgbClr val="5FEFE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>
                <a:latin typeface="Times New Roman" pitchFamily="18" charset="0"/>
              </a:rPr>
              <a:t>Kopf (1min)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sz="1800">
              <a:latin typeface="Times New Roman" pitchFamily="18" charset="0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>
                <a:latin typeface="Times New Roman" pitchFamily="18" charset="0"/>
              </a:rPr>
              <a:t>Raum (10 min)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sz="1800">
              <a:latin typeface="Times New Roman" pitchFamily="18" charset="0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>
                <a:latin typeface="Times New Roman" pitchFamily="18" charset="0"/>
              </a:rPr>
              <a:t>München (1.5h)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sz="1800">
              <a:latin typeface="Times New Roman" pitchFamily="18" charset="0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>
                <a:latin typeface="Times New Roman" pitchFamily="18" charset="0"/>
              </a:rPr>
              <a:t>Pluto (2 Jahre)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sz="1800">
              <a:latin typeface="Times New Roman" pitchFamily="18" charset="0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>
                <a:latin typeface="Times New Roman" pitchFamily="18" charset="0"/>
              </a:rPr>
              <a:t>Andromeda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>
                <a:latin typeface="Times New Roman" pitchFamily="18" charset="0"/>
              </a:rPr>
              <a:t>(2000 Jahre)</a:t>
            </a:r>
          </a:p>
        </p:txBody>
      </p:sp>
      <p:pic>
        <p:nvPicPr>
          <p:cNvPr id="80906" name="Picture 10" descr="j01508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712244"/>
            <a:ext cx="894160" cy="131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0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Row</a:t>
            </a:r>
            <a:r>
              <a:rPr lang="de-DE" dirty="0" smtClean="0"/>
              <a:t>- versus</a:t>
            </a:r>
            <a:br>
              <a:rPr lang="de-DE" dirty="0" smtClean="0"/>
            </a:br>
            <a:r>
              <a:rPr lang="de-DE" dirty="0" err="1" smtClean="0"/>
              <a:t>Column</a:t>
            </a:r>
            <a:r>
              <a:rPr lang="de-DE" dirty="0" smtClean="0"/>
              <a:t>-Store</a:t>
            </a:r>
            <a:endParaRPr lang="de-DE" dirty="0"/>
          </a:p>
        </p:txBody>
      </p:sp>
      <p:pic>
        <p:nvPicPr>
          <p:cNvPr id="5" name="Inhaltsplatzhalter 4" descr="CacheLinesRowColumnStor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637" t="29730" r="-64637"/>
          <a:stretch/>
        </p:blipFill>
        <p:spPr>
          <a:xfrm>
            <a:off x="-887881" y="-6083"/>
            <a:ext cx="12099559" cy="5305518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89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Architektur eines Mehrkernrechners mit NUMA Speicher</a:t>
            </a:r>
            <a:endParaRPr lang="de-DE" dirty="0"/>
          </a:p>
        </p:txBody>
      </p:sp>
      <p:pic>
        <p:nvPicPr>
          <p:cNvPr id="5" name="Inhaltsplatzhalter 4" descr="Bildschirmfoto 2013-05-09 um 09.21.2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42" t="8270" r="-23642" b="4250"/>
          <a:stretch/>
        </p:blipFill>
        <p:spPr>
          <a:xfrm>
            <a:off x="413538" y="448352"/>
            <a:ext cx="8370930" cy="4477610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rgbClr val="FF0000"/>
                </a:solidFill>
              </a:rPr>
              <a:t>Row Store </a:t>
            </a:r>
            <a:r>
              <a:rPr lang="de-DE" smtClean="0"/>
              <a:t>versus Column Store</a:t>
            </a:r>
          </a:p>
        </p:txBody>
      </p:sp>
      <p:sp>
        <p:nvSpPr>
          <p:cNvPr id="24579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C503B6-D006-4F81-86A6-5B84083F7DFE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/>
          <a:srcRect l="15625" t="30714" r="15178" b="17857"/>
          <a:stretch>
            <a:fillRect/>
          </a:stretch>
        </p:blipFill>
        <p:spPr bwMode="auto">
          <a:xfrm>
            <a:off x="1143000" y="1125141"/>
            <a:ext cx="6858000" cy="3186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1523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Row</a:t>
            </a:r>
            <a:r>
              <a:rPr lang="de-DE" dirty="0" smtClean="0"/>
              <a:t> Store versus </a:t>
            </a:r>
            <a:r>
              <a:rPr lang="de-DE" dirty="0" err="1" smtClean="0">
                <a:solidFill>
                  <a:srgbClr val="FF0000"/>
                </a:solidFill>
              </a:rPr>
              <a:t>Column</a:t>
            </a:r>
            <a:r>
              <a:rPr lang="de-DE" dirty="0" smtClean="0">
                <a:solidFill>
                  <a:srgbClr val="FF0000"/>
                </a:solidFill>
              </a:rPr>
              <a:t> Store</a:t>
            </a:r>
          </a:p>
        </p:txBody>
      </p:sp>
      <p:sp>
        <p:nvSpPr>
          <p:cNvPr id="25603" name="Foliennummernplatzhalt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9A049B-69F0-4961-BB82-C47EFDD36636}" type="slidenum">
              <a:rPr lang="en-US" smtClean="0"/>
              <a:pPr/>
              <a:t>15</a:t>
            </a:fld>
            <a:endParaRPr lang="en-U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 l="2678" t="21428" r="1340" b="31429"/>
          <a:stretch>
            <a:fillRect/>
          </a:stretch>
        </p:blipFill>
        <p:spPr bwMode="auto">
          <a:xfrm>
            <a:off x="1303735" y="964407"/>
            <a:ext cx="6697265" cy="353615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8002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Anfragebearbeitung</a:t>
            </a:r>
          </a:p>
        </p:txBody>
      </p:sp>
      <p:sp>
        <p:nvSpPr>
          <p:cNvPr id="26627" name="Foliennummernplatzhalt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7B6295-6707-4B70-AFE1-FF1A039D1FF9}" type="slidenum">
              <a:rPr lang="en-US" smtClean="0"/>
              <a:pPr/>
              <a:t>16</a:t>
            </a:fld>
            <a:endParaRPr lang="en-US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 l="15625" t="23570" r="14285" b="25714"/>
          <a:stretch>
            <a:fillRect/>
          </a:stretch>
        </p:blipFill>
        <p:spPr bwMode="auto">
          <a:xfrm>
            <a:off x="1143000" y="1017985"/>
            <a:ext cx="7875985" cy="380404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9373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Komprimierung</a:t>
            </a:r>
          </a:p>
        </p:txBody>
      </p:sp>
      <p:sp>
        <p:nvSpPr>
          <p:cNvPr id="27651" name="Foliennummernplatzhalt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9056F9-BF7C-447D-9A03-C4E31E649E17}" type="slidenum">
              <a:rPr lang="en-US" smtClean="0"/>
              <a:pPr/>
              <a:t>17</a:t>
            </a:fld>
            <a:endParaRPr lang="en-US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/>
          <a:srcRect l="23215" t="28571" r="20982" b="25000"/>
          <a:stretch>
            <a:fillRect/>
          </a:stretch>
        </p:blipFill>
        <p:spPr bwMode="auto">
          <a:xfrm>
            <a:off x="1143000" y="1125141"/>
            <a:ext cx="6697266" cy="348257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2844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Datenstrukturen einer Hauptspeicher-Datenbank</a:t>
            </a:r>
            <a:endParaRPr lang="de-DE" dirty="0"/>
          </a:p>
        </p:txBody>
      </p:sp>
      <p:pic>
        <p:nvPicPr>
          <p:cNvPr id="4" name="Inhaltsplatzhalter 3" descr="Bildschirmfoto 2014-01-24 um 11.20.3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401" b="-77401"/>
          <a:stretch>
            <a:fillRect/>
          </a:stretch>
        </p:blipFill>
        <p:spPr>
          <a:xfrm>
            <a:off x="1143000" y="-344574"/>
            <a:ext cx="6858000" cy="4229100"/>
          </a:xfrm>
        </p:spPr>
      </p:pic>
      <p:pic>
        <p:nvPicPr>
          <p:cNvPr id="5" name="Bild 4" descr="Bildschirmfoto 2014-01-24 um 11.2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3111810"/>
            <a:ext cx="6858000" cy="70917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29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Row</a:t>
            </a:r>
            <a:r>
              <a:rPr lang="de-DE" dirty="0" smtClean="0"/>
              <a:t>-Store-Format</a:t>
            </a:r>
            <a:endParaRPr lang="de-DE" dirty="0"/>
          </a:p>
        </p:txBody>
      </p:sp>
      <p:pic>
        <p:nvPicPr>
          <p:cNvPr id="4" name="Inhaltsplatzhalter 3" descr="Bildschirmfoto 2014-01-24 um 11.22.0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39" b="-13839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92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Hauptspeicher-Datenbanksysteme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Disk </a:t>
            </a:r>
            <a:r>
              <a:rPr lang="de-DE" dirty="0" err="1" smtClean="0"/>
              <a:t>is</a:t>
            </a:r>
            <a:r>
              <a:rPr lang="de-DE" dirty="0" smtClean="0"/>
              <a:t> Tape, Tape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dead</a:t>
            </a:r>
            <a:r>
              <a:rPr lang="de-DE" dirty="0" smtClean="0"/>
              <a:t> … Jim Gray</a:t>
            </a:r>
          </a:p>
          <a:p>
            <a:endParaRPr lang="de-DE" dirty="0" smtClean="0"/>
          </a:p>
          <a:p>
            <a:r>
              <a:rPr lang="de-DE" dirty="0" smtClean="0"/>
              <a:t>Die Zeit ist reif für ein Re-</a:t>
            </a:r>
            <a:r>
              <a:rPr lang="de-DE" dirty="0" err="1" smtClean="0"/>
              <a:t>engineering</a:t>
            </a:r>
            <a:r>
              <a:rPr lang="de-DE" dirty="0" smtClean="0"/>
              <a:t> der Datenbanksysteme</a:t>
            </a:r>
          </a:p>
          <a:p>
            <a:endParaRPr lang="de-DE" dirty="0" smtClean="0"/>
          </a:p>
          <a:p>
            <a:r>
              <a:rPr lang="de-DE" dirty="0" smtClean="0"/>
              <a:t>Man kann heute für 25000 Euro einen Datenbankserver mit 1 </a:t>
            </a:r>
            <a:r>
              <a:rPr lang="de-DE" dirty="0" err="1" smtClean="0"/>
              <a:t>TeraByte</a:t>
            </a:r>
            <a:r>
              <a:rPr lang="de-DE" dirty="0" smtClean="0"/>
              <a:t> Hauptspeicher und 32 Rechenkernen kaufen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83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Column</a:t>
            </a:r>
            <a:r>
              <a:rPr lang="de-DE" dirty="0" smtClean="0"/>
              <a:t>-Store-Format</a:t>
            </a:r>
            <a:endParaRPr lang="de-DE" dirty="0"/>
          </a:p>
        </p:txBody>
      </p:sp>
      <p:pic>
        <p:nvPicPr>
          <p:cNvPr id="4" name="Inhaltsplatzhalter 3" descr="Bildschirmfoto 2014-01-24 um 11.22.4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305" b="-112305"/>
          <a:stretch>
            <a:fillRect/>
          </a:stretch>
        </p:blipFill>
        <p:spPr>
          <a:xfrm>
            <a:off x="1143000" y="-452586"/>
            <a:ext cx="6858000" cy="4229100"/>
          </a:xfrm>
        </p:spPr>
      </p:pic>
      <p:pic>
        <p:nvPicPr>
          <p:cNvPr id="5" name="Inhaltsplatzhalter 3" descr="Bildschirmfoto 2014-01-24 um 11.23.3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-923" r="540" b="56313"/>
          <a:stretch/>
        </p:blipFill>
        <p:spPr bwMode="auto">
          <a:xfrm>
            <a:off x="1223628" y="2139702"/>
            <a:ext cx="5292588" cy="295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Column</a:t>
            </a:r>
            <a:r>
              <a:rPr lang="de-DE" dirty="0" smtClean="0"/>
              <a:t>-Store-Format (</a:t>
            </a:r>
            <a:r>
              <a:rPr lang="de-DE" dirty="0" err="1" smtClean="0"/>
              <a:t>cont‘d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4" name="Inhaltsplatzhalter 3" descr="Bildschirmfoto 2014-01-24 um 11.23.3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45297" r="540"/>
          <a:stretch/>
        </p:blipFill>
        <p:spPr>
          <a:xfrm>
            <a:off x="1277634" y="843559"/>
            <a:ext cx="6280590" cy="4299941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09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Einfügeoperation</a:t>
            </a:r>
            <a:r>
              <a:rPr lang="de-DE" dirty="0" smtClean="0"/>
              <a:t> eines </a:t>
            </a:r>
            <a:r>
              <a:rPr lang="de-DE" dirty="0" err="1" smtClean="0"/>
              <a:t>Tupels</a:t>
            </a:r>
            <a:endParaRPr lang="de-DE" dirty="0"/>
          </a:p>
        </p:txBody>
      </p:sp>
      <p:pic>
        <p:nvPicPr>
          <p:cNvPr id="4" name="Inhaltsplatzhalter 3" descr="Bildschirmfoto 2014-01-24 um 11.26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841" b="-62841"/>
          <a:stretch>
            <a:fillRect/>
          </a:stretch>
        </p:blipFill>
        <p:spPr>
          <a:xfrm>
            <a:off x="1223628" y="1653648"/>
            <a:ext cx="6858000" cy="3797052"/>
          </a:xfrm>
        </p:spPr>
      </p:pic>
      <p:sp>
        <p:nvSpPr>
          <p:cNvPr id="5" name="Textfeld 4"/>
          <p:cNvSpPr txBox="1"/>
          <p:nvPr/>
        </p:nvSpPr>
        <p:spPr>
          <a:xfrm>
            <a:off x="1277634" y="127560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/>
              <a:t>Insert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Verkaeufe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(12, 007, 4711, 27.50)</a:t>
            </a:r>
            <a:endParaRPr lang="de-DE" dirty="0"/>
          </a:p>
        </p:txBody>
      </p:sp>
      <p:sp>
        <p:nvSpPr>
          <p:cNvPr id="6" name="Pfeil nach unten 5"/>
          <p:cNvSpPr/>
          <p:nvPr/>
        </p:nvSpPr>
        <p:spPr bwMode="auto">
          <a:xfrm>
            <a:off x="3167844" y="1707654"/>
            <a:ext cx="486054" cy="918102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Anfragen</a:t>
            </a:r>
            <a:endParaRPr lang="de-DE" dirty="0"/>
          </a:p>
        </p:txBody>
      </p:sp>
      <p:pic>
        <p:nvPicPr>
          <p:cNvPr id="4" name="Inhaltsplatzhalter 3" descr="Bildschirmfoto 2014-01-24 um 11.29.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220" b="-153220"/>
          <a:stretch>
            <a:fillRect/>
          </a:stretch>
        </p:blipFill>
        <p:spPr>
          <a:xfrm>
            <a:off x="1169060" y="-560598"/>
            <a:ext cx="6858000" cy="4229100"/>
          </a:xfrm>
        </p:spPr>
      </p:pic>
      <p:pic>
        <p:nvPicPr>
          <p:cNvPr id="5" name="Bild 4" descr="Bildschirmfoto 2014-01-24 um 11.29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22" y="2733769"/>
            <a:ext cx="6858000" cy="2345291"/>
          </a:xfrm>
          <a:prstGeom prst="rect">
            <a:avLst/>
          </a:prstGeom>
        </p:spPr>
      </p:pic>
      <p:sp>
        <p:nvSpPr>
          <p:cNvPr id="6" name="Pfeil nach unten 5"/>
          <p:cNvSpPr/>
          <p:nvPr/>
        </p:nvSpPr>
        <p:spPr bwMode="auto">
          <a:xfrm>
            <a:off x="3113838" y="2031690"/>
            <a:ext cx="324036" cy="756084"/>
          </a:xfrm>
          <a:prstGeom prst="downArrow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77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33468"/>
            <a:ext cx="6858000" cy="810090"/>
          </a:xfrm>
        </p:spPr>
        <p:txBody>
          <a:bodyPr/>
          <a:lstStyle/>
          <a:p>
            <a:r>
              <a:rPr lang="de-DE" dirty="0" smtClean="0"/>
              <a:t>Hybrides Speichermodell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4" name="Inhaltsplatzhalter 3" descr="Bildschirmfoto 2014-01-24 um 11.30.5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-386" r="-628" b="87641"/>
          <a:stretch/>
        </p:blipFill>
        <p:spPr>
          <a:xfrm>
            <a:off x="1763688" y="627534"/>
            <a:ext cx="6365995" cy="918102"/>
          </a:xfrm>
        </p:spPr>
      </p:pic>
      <p:pic>
        <p:nvPicPr>
          <p:cNvPr id="5" name="Bild 4" descr="Bildschirmfoto 2014-01-24 um 11.30.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8" b="41093"/>
          <a:stretch/>
        </p:blipFill>
        <p:spPr>
          <a:xfrm>
            <a:off x="1763688" y="1761660"/>
            <a:ext cx="6302069" cy="2376264"/>
          </a:xfrm>
          <a:prstGeom prst="rect">
            <a:avLst/>
          </a:prstGeom>
        </p:spPr>
      </p:pic>
      <p:sp>
        <p:nvSpPr>
          <p:cNvPr id="6" name="Nach links gekrümmter Pfeil 5"/>
          <p:cNvSpPr/>
          <p:nvPr/>
        </p:nvSpPr>
        <p:spPr bwMode="auto">
          <a:xfrm>
            <a:off x="6786246" y="1059582"/>
            <a:ext cx="810090" cy="1674186"/>
          </a:xfrm>
          <a:prstGeom prst="curvedLeftArrow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39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Anfragebearbeitung</a:t>
            </a:r>
            <a:endParaRPr lang="de-DE" dirty="0"/>
          </a:p>
        </p:txBody>
      </p:sp>
      <p:pic>
        <p:nvPicPr>
          <p:cNvPr id="4" name="Inhaltsplatzhalter 3" descr="Bildschirmfoto 2014-01-24 um 11.30.5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71043" r="6257"/>
          <a:stretch/>
        </p:blipFill>
        <p:spPr>
          <a:xfrm>
            <a:off x="1385646" y="1005576"/>
            <a:ext cx="6736646" cy="2376264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1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HyPer ist ein </a:t>
            </a:r>
            <a:br>
              <a:rPr lang="de-DE" dirty="0" smtClean="0"/>
            </a:br>
            <a:r>
              <a:rPr lang="de-DE" dirty="0" err="1" smtClean="0"/>
              <a:t>Column</a:t>
            </a:r>
            <a:r>
              <a:rPr lang="de-DE" dirty="0" smtClean="0"/>
              <a:t> Store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b="1" dirty="0" smtClean="0"/>
          </a:p>
          <a:p>
            <a:endParaRPr lang="de-DE" b="1" dirty="0"/>
          </a:p>
          <a:p>
            <a:r>
              <a:rPr lang="de-DE" b="1" dirty="0" err="1" smtClean="0"/>
              <a:t>create</a:t>
            </a:r>
            <a:r>
              <a:rPr lang="de-DE" b="1" dirty="0" smtClean="0"/>
              <a:t> </a:t>
            </a:r>
            <a:r>
              <a:rPr lang="de-DE" b="1" dirty="0" err="1" smtClean="0"/>
              <a:t>table</a:t>
            </a:r>
            <a:r>
              <a:rPr lang="de-DE" b="1" dirty="0" smtClean="0"/>
              <a:t> </a:t>
            </a:r>
            <a:r>
              <a:rPr lang="de-DE" dirty="0" err="1" smtClean="0"/>
              <a:t>myOrders</a:t>
            </a:r>
            <a:r>
              <a:rPr lang="de-DE" dirty="0" smtClean="0"/>
              <a:t> (  </a:t>
            </a:r>
          </a:p>
          <a:p>
            <a:r>
              <a:rPr lang="de-DE" dirty="0" smtClean="0"/>
              <a:t>	</a:t>
            </a:r>
            <a:r>
              <a:rPr lang="de-DE" dirty="0" err="1" smtClean="0"/>
              <a:t>oId</a:t>
            </a:r>
            <a:r>
              <a:rPr lang="de-DE" dirty="0" smtClean="0"/>
              <a:t> </a:t>
            </a:r>
            <a:r>
              <a:rPr lang="de-DE" b="1" dirty="0" err="1"/>
              <a:t>int</a:t>
            </a:r>
            <a:r>
              <a:rPr lang="de-DE" dirty="0"/>
              <a:t>,  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Customer </a:t>
            </a:r>
            <a:r>
              <a:rPr lang="de-DE" b="1" dirty="0" err="1"/>
              <a:t>int</a:t>
            </a:r>
            <a:r>
              <a:rPr lang="de-DE" dirty="0"/>
              <a:t>,  </a:t>
            </a:r>
            <a:endParaRPr lang="de-DE" dirty="0" smtClean="0"/>
          </a:p>
          <a:p>
            <a:r>
              <a:rPr lang="de-DE" dirty="0" smtClean="0"/>
              <a:t>	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b="1" dirty="0" err="1"/>
              <a:t>int</a:t>
            </a:r>
            <a:r>
              <a:rPr lang="de-DE" dirty="0"/>
              <a:t>,  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err="1" smtClean="0"/>
              <a:t>oDate</a:t>
            </a:r>
            <a:r>
              <a:rPr lang="de-DE" dirty="0" smtClean="0"/>
              <a:t> </a:t>
            </a:r>
            <a:r>
              <a:rPr lang="de-DE" b="1" dirty="0" err="1"/>
              <a:t>date</a:t>
            </a:r>
            <a:r>
              <a:rPr lang="de-DE" dirty="0"/>
              <a:t>,  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Price </a:t>
            </a:r>
            <a:r>
              <a:rPr lang="de-DE" b="1" dirty="0" err="1"/>
              <a:t>decimal</a:t>
            </a:r>
            <a:r>
              <a:rPr lang="de-DE" b="1" dirty="0"/>
              <a:t>(10,2)</a:t>
            </a:r>
            <a:r>
              <a:rPr lang="de-DE" dirty="0"/>
              <a:t>)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957" y="0"/>
            <a:ext cx="3594732" cy="4762288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72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2228354"/>
          </a:xfrm>
        </p:spPr>
        <p:txBody>
          <a:bodyPr/>
          <a:lstStyle/>
          <a:p>
            <a:r>
              <a:rPr lang="de-DE" dirty="0" smtClean="0"/>
              <a:t>Warum </a:t>
            </a:r>
            <a:br>
              <a:rPr lang="de-DE" dirty="0" smtClean="0"/>
            </a:br>
            <a:r>
              <a:rPr lang="de-DE" dirty="0" err="1" smtClean="0"/>
              <a:t>Column</a:t>
            </a:r>
            <a:r>
              <a:rPr lang="de-DE" dirty="0" smtClean="0"/>
              <a:t>-</a:t>
            </a:r>
            <a:br>
              <a:rPr lang="de-DE" dirty="0" smtClean="0"/>
            </a:br>
            <a:r>
              <a:rPr lang="de-DE" dirty="0" smtClean="0"/>
              <a:t>Store?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5" name="Inhaltsplatzhalter 4" descr="CacheLinesRowColumnSto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29730" r="-4525"/>
          <a:stretch/>
        </p:blipFill>
        <p:spPr bwMode="auto">
          <a:xfrm>
            <a:off x="2965807" y="0"/>
            <a:ext cx="5256317" cy="502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1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Dynamic Growth: </a:t>
            </a:r>
            <a:r>
              <a:rPr lang="de-DE" dirty="0" err="1" smtClean="0"/>
              <a:t>Initially</a:t>
            </a:r>
            <a:r>
              <a:rPr lang="de-DE" dirty="0" smtClean="0"/>
              <a:t> </a:t>
            </a:r>
            <a:r>
              <a:rPr lang="de-DE" dirty="0" err="1" smtClean="0"/>
              <a:t>Doubling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Copying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2</a:t>
            </a:r>
            <a:r>
              <a:rPr lang="de-DE" baseline="30000" dirty="0" smtClean="0"/>
              <a:t>4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</a:t>
            </a:r>
            <a:r>
              <a:rPr lang="de-DE" baseline="30000" dirty="0" smtClean="0"/>
              <a:t>5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</a:t>
            </a:r>
            <a:r>
              <a:rPr lang="de-DE" baseline="30000" dirty="0"/>
              <a:t>16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8733" r="-78733"/>
          <a:stretch>
            <a:fillRect/>
          </a:stretch>
        </p:blipFill>
        <p:spPr>
          <a:xfrm>
            <a:off x="1157597" y="841496"/>
            <a:ext cx="6858000" cy="3886200"/>
          </a:xfrm>
        </p:spPr>
      </p:pic>
      <p:sp>
        <p:nvSpPr>
          <p:cNvPr id="6" name="Pfeil nach rechts 5"/>
          <p:cNvSpPr/>
          <p:nvPr/>
        </p:nvSpPr>
        <p:spPr bwMode="auto">
          <a:xfrm>
            <a:off x="4586596" y="932611"/>
            <a:ext cx="796790" cy="325118"/>
          </a:xfrm>
          <a:prstGeom prst="rightArrow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sz="1050" dirty="0" err="1">
                <a:latin typeface="Tahoma" pitchFamily="34" charset="0"/>
              </a:rPr>
              <a:t>copy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 rot="1516615">
            <a:off x="4555330" y="1458814"/>
            <a:ext cx="796790" cy="325118"/>
          </a:xfrm>
          <a:prstGeom prst="rightArrow">
            <a:avLst>
              <a:gd name="adj1" fmla="val 50000"/>
              <a:gd name="adj2" fmla="val 53255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sz="1050" dirty="0" err="1">
                <a:latin typeface="Tahoma" pitchFamily="34" charset="0"/>
              </a:rPr>
              <a:t>copy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Pfeil nach rechts 7"/>
          <p:cNvSpPr/>
          <p:nvPr/>
        </p:nvSpPr>
        <p:spPr bwMode="auto">
          <a:xfrm rot="2498749">
            <a:off x="4443496" y="2019898"/>
            <a:ext cx="1129710" cy="325118"/>
          </a:xfrm>
          <a:prstGeom prst="rightArrow">
            <a:avLst>
              <a:gd name="adj1" fmla="val 50000"/>
              <a:gd name="adj2" fmla="val 53255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sz="1050" dirty="0" err="1">
                <a:latin typeface="Tahoma" pitchFamily="34" charset="0"/>
              </a:rPr>
              <a:t>copy</a:t>
            </a:r>
            <a:endParaRPr kumimoji="0" 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894792" y="2428875"/>
            <a:ext cx="0" cy="497417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hteck 2"/>
          <p:cNvSpPr/>
          <p:nvPr/>
        </p:nvSpPr>
        <p:spPr bwMode="auto">
          <a:xfrm>
            <a:off x="5450571" y="802627"/>
            <a:ext cx="561857" cy="399797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11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Beyond</a:t>
            </a:r>
            <a:r>
              <a:rPr lang="de-DE" dirty="0" smtClean="0"/>
              <a:t> 2</a:t>
            </a:r>
            <a:r>
              <a:rPr lang="de-DE" baseline="30000" dirty="0" smtClean="0"/>
              <a:t>16</a:t>
            </a:r>
            <a:r>
              <a:rPr lang="de-DE" dirty="0" smtClean="0"/>
              <a:t>: Data </a:t>
            </a:r>
            <a:r>
              <a:rPr lang="de-DE" dirty="0" err="1" smtClean="0"/>
              <a:t>Partitioning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Dynamic Growth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81" y="857250"/>
            <a:ext cx="4680538" cy="4229100"/>
          </a:xfrm>
          <a:prstGeom prst="rect">
            <a:avLst/>
          </a:prstGeom>
        </p:spPr>
      </p:pic>
      <p:sp>
        <p:nvSpPr>
          <p:cNvPr id="3" name="Ovale Legende 2"/>
          <p:cNvSpPr/>
          <p:nvPr/>
        </p:nvSpPr>
        <p:spPr bwMode="auto">
          <a:xfrm>
            <a:off x="2352148" y="3598333"/>
            <a:ext cx="1079501" cy="587375"/>
          </a:xfrm>
          <a:prstGeom prst="wedgeEllipseCallout">
            <a:avLst>
              <a:gd name="adj1" fmla="val -9469"/>
              <a:gd name="adj2" fmla="val -90653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>
                <a:latin typeface="Tahoma" pitchFamily="34" charset="0"/>
              </a:rPr>
              <a:t>#</a:t>
            </a:r>
            <a:r>
              <a:rPr lang="de-DE" dirty="0" err="1">
                <a:latin typeface="Tahoma" pitchFamily="34" charset="0"/>
              </a:rPr>
              <a:t>cols</a:t>
            </a:r>
            <a:r>
              <a:rPr lang="de-DE" dirty="0">
                <a:latin typeface="Tahoma" pitchFamily="34" charset="0"/>
              </a:rPr>
              <a:t>*2</a:t>
            </a:r>
            <a:r>
              <a:rPr lang="de-DE" baseline="30000" dirty="0">
                <a:latin typeface="Tahoma" pitchFamily="34" charset="0"/>
              </a:rPr>
              <a:t>16 </a:t>
            </a:r>
          </a:p>
        </p:txBody>
      </p:sp>
      <p:sp>
        <p:nvSpPr>
          <p:cNvPr id="8" name="Ovale Legende 7"/>
          <p:cNvSpPr/>
          <p:nvPr/>
        </p:nvSpPr>
        <p:spPr bwMode="auto">
          <a:xfrm>
            <a:off x="3685648" y="3598333"/>
            <a:ext cx="1140884" cy="587375"/>
          </a:xfrm>
          <a:prstGeom prst="wedgeEllipseCallout">
            <a:avLst>
              <a:gd name="adj1" fmla="val 5991"/>
              <a:gd name="adj2" fmla="val -93656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>
                <a:latin typeface="Tahoma" pitchFamily="34" charset="0"/>
              </a:rPr>
              <a:t>#</a:t>
            </a:r>
            <a:r>
              <a:rPr lang="de-DE" dirty="0" err="1">
                <a:latin typeface="Tahoma" pitchFamily="34" charset="0"/>
              </a:rPr>
              <a:t>cols</a:t>
            </a:r>
            <a:r>
              <a:rPr lang="de-DE" dirty="0">
                <a:latin typeface="Tahoma" pitchFamily="34" charset="0"/>
              </a:rPr>
              <a:t>*2</a:t>
            </a:r>
            <a:r>
              <a:rPr lang="de-DE" baseline="30000" dirty="0">
                <a:latin typeface="Tahoma" pitchFamily="34" charset="0"/>
              </a:rPr>
              <a:t>16 </a:t>
            </a:r>
          </a:p>
        </p:txBody>
      </p:sp>
      <p:sp>
        <p:nvSpPr>
          <p:cNvPr id="9" name="Ovale Legende 8"/>
          <p:cNvSpPr/>
          <p:nvPr/>
        </p:nvSpPr>
        <p:spPr bwMode="auto">
          <a:xfrm>
            <a:off x="3685648" y="4400550"/>
            <a:ext cx="1255184" cy="587375"/>
          </a:xfrm>
          <a:prstGeom prst="wedgeEllipseCallout">
            <a:avLst>
              <a:gd name="adj1" fmla="val 87818"/>
              <a:gd name="adj2" fmla="val 50789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>
                <a:latin typeface="Tahoma" pitchFamily="34" charset="0"/>
              </a:rPr>
              <a:t>#</a:t>
            </a:r>
            <a:r>
              <a:rPr lang="de-DE" dirty="0" err="1">
                <a:latin typeface="Tahoma" pitchFamily="34" charset="0"/>
              </a:rPr>
              <a:t>cols</a:t>
            </a:r>
            <a:r>
              <a:rPr lang="de-DE" dirty="0">
                <a:latin typeface="Tahoma" pitchFamily="34" charset="0"/>
              </a:rPr>
              <a:t>*2</a:t>
            </a:r>
            <a:r>
              <a:rPr lang="de-DE" baseline="30000" dirty="0">
                <a:latin typeface="Tahoma" pitchFamily="34" charset="0"/>
              </a:rPr>
              <a:t>17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43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Typical</a:t>
            </a:r>
            <a:r>
              <a:rPr lang="de-DE" dirty="0" smtClean="0"/>
              <a:t> NUMA Multi-Core Server </a:t>
            </a:r>
            <a:r>
              <a:rPr lang="de-DE" dirty="0" err="1" smtClean="0"/>
              <a:t>with</a:t>
            </a:r>
            <a:r>
              <a:rPr lang="de-DE" dirty="0" smtClean="0"/>
              <a:t> 1 TB DRAM</a:t>
            </a:r>
            <a:endParaRPr lang="de-DE" dirty="0"/>
          </a:p>
        </p:txBody>
      </p:sp>
      <p:pic>
        <p:nvPicPr>
          <p:cNvPr id="5" name="Inhaltsplatzhalter 4" descr="Bildschirmfoto 2013-05-09 um 09.21.2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42" t="8270" r="-23642" b="4250"/>
          <a:stretch/>
        </p:blipFill>
        <p:spPr>
          <a:xfrm>
            <a:off x="413538" y="448352"/>
            <a:ext cx="8370930" cy="4477610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20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 </a:t>
            </a:r>
            <a:r>
              <a:rPr lang="de-DE" dirty="0" err="1" smtClean="0"/>
              <a:t>Partitioning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Dynamic Growth</a:t>
            </a:r>
            <a:endParaRPr lang="de-DE" dirty="0"/>
          </a:p>
        </p:txBody>
      </p:sp>
      <p:pic>
        <p:nvPicPr>
          <p:cNvPr id="5" name="Inhaltsplatzhalter 4" descr="Bildschirmfoto 2016-01-19 um 09.58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" b="-135"/>
          <a:stretch>
            <a:fillRect/>
          </a:stretch>
        </p:blipFill>
        <p:spPr>
          <a:xfrm>
            <a:off x="1143000" y="857250"/>
            <a:ext cx="6858000" cy="3886200"/>
          </a:xfrm>
        </p:spPr>
      </p:pic>
      <p:sp>
        <p:nvSpPr>
          <p:cNvPr id="10" name="Ovale Legende 9"/>
          <p:cNvSpPr/>
          <p:nvPr/>
        </p:nvSpPr>
        <p:spPr bwMode="auto">
          <a:xfrm>
            <a:off x="4310002" y="2147830"/>
            <a:ext cx="819259" cy="436046"/>
          </a:xfrm>
          <a:prstGeom prst="wedgeEllipseCallout">
            <a:avLst>
              <a:gd name="adj1" fmla="val -88599"/>
              <a:gd name="adj2" fmla="val -21467"/>
            </a:avLst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ahoma" pitchFamily="34" charset="0"/>
              </a:rPr>
              <a:t>2</a:t>
            </a:r>
            <a:r>
              <a:rPr lang="de-DE" baseline="30000" dirty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ahoma" pitchFamily="34" charset="0"/>
              </a:rPr>
              <a:t>16 </a:t>
            </a:r>
          </a:p>
        </p:txBody>
      </p:sp>
      <p:sp>
        <p:nvSpPr>
          <p:cNvPr id="11" name="Ovale Legende 10"/>
          <p:cNvSpPr/>
          <p:nvPr/>
        </p:nvSpPr>
        <p:spPr bwMode="auto">
          <a:xfrm>
            <a:off x="6172200" y="4392976"/>
            <a:ext cx="1860494" cy="700949"/>
          </a:xfrm>
          <a:prstGeom prst="wedgeEllipseCallout">
            <a:avLst>
              <a:gd name="adj1" fmla="val -20994"/>
              <a:gd name="adj2" fmla="val -173561"/>
            </a:avLst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ahoma" pitchFamily="34" charset="0"/>
              </a:rPr>
              <a:t>Efficient</a:t>
            </a:r>
            <a:r>
              <a:rPr lang="de-DE" dirty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ahoma" pitchFamily="34" charset="0"/>
              </a:rPr>
              <a:t> </a:t>
            </a:r>
            <a:r>
              <a:rPr lang="de-DE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ahoma" pitchFamily="34" charset="0"/>
              </a:rPr>
              <a:t>address</a:t>
            </a:r>
            <a:endParaRPr lang="de-DE" dirty="0">
              <a:ln>
                <a:solidFill>
                  <a:schemeClr val="accent1">
                    <a:lumMod val="75000"/>
                  </a:schemeClr>
                </a:solidFill>
              </a:ln>
              <a:latin typeface="Tahoma" pitchFamily="34" charset="0"/>
            </a:endParaRPr>
          </a:p>
          <a:p>
            <a:pPr algn="ctr" defTabSz="685800" eaLnBrk="0" hangingPunct="0"/>
            <a:r>
              <a:rPr lang="de-DE" dirty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ahoma" pitchFamily="34" charset="0"/>
              </a:rPr>
              <a:t> Transformation</a:t>
            </a:r>
            <a:r>
              <a:rPr lang="de-DE" baseline="30000" dirty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ahoma" pitchFamily="34" charset="0"/>
              </a:rPr>
              <a:t>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22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Special Treatment </a:t>
            </a:r>
            <a:r>
              <a:rPr lang="de-DE" dirty="0" err="1" smtClean="0"/>
              <a:t>of</a:t>
            </a:r>
            <a:r>
              <a:rPr lang="de-DE" dirty="0" smtClean="0"/>
              <a:t> Strings:</a:t>
            </a:r>
            <a:br>
              <a:rPr lang="de-DE" dirty="0" smtClean="0"/>
            </a:br>
            <a:r>
              <a:rPr lang="de-DE" dirty="0" smtClean="0">
                <a:sym typeface="Wingdings"/>
              </a:rPr>
              <a:t></a:t>
            </a:r>
            <a:r>
              <a:rPr lang="de-DE" i="1" dirty="0" err="1" smtClean="0"/>
              <a:t>RuntimeString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290" y="1091381"/>
            <a:ext cx="13261750" cy="4229100"/>
          </a:xfrm>
        </p:spPr>
        <p:txBody>
          <a:bodyPr/>
          <a:lstStyle/>
          <a:p>
            <a:r>
              <a:rPr lang="de-DE" dirty="0" smtClean="0"/>
              <a:t>Store </a:t>
            </a:r>
            <a:r>
              <a:rPr lang="de-DE" dirty="0" err="1" smtClean="0"/>
              <a:t>short</a:t>
            </a:r>
            <a:r>
              <a:rPr lang="de-DE" dirty="0" smtClean="0"/>
              <a:t> Strings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Data </a:t>
            </a:r>
            <a:r>
              <a:rPr lang="de-DE" dirty="0" err="1" smtClean="0"/>
              <a:t>Vectors</a:t>
            </a:r>
            <a:endParaRPr lang="de-DE" dirty="0" smtClean="0"/>
          </a:p>
          <a:p>
            <a:pPr lvl="1"/>
            <a:r>
              <a:rPr lang="de-DE" dirty="0" err="1" smtClean="0"/>
              <a:t>Length</a:t>
            </a:r>
            <a:r>
              <a:rPr lang="de-DE" dirty="0" smtClean="0"/>
              <a:t> &amp; </a:t>
            </a:r>
            <a:r>
              <a:rPr lang="de-DE" dirty="0" err="1" smtClean="0"/>
              <a:t>actual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12 </a:t>
            </a:r>
            <a:r>
              <a:rPr lang="de-DE" dirty="0" err="1" smtClean="0"/>
              <a:t>bytes</a:t>
            </a:r>
            <a:endParaRPr lang="de-DE" dirty="0" smtClean="0"/>
          </a:p>
          <a:p>
            <a:r>
              <a:rPr lang="de-DE" dirty="0" err="1" smtClean="0"/>
              <a:t>For</a:t>
            </a:r>
            <a:r>
              <a:rPr lang="de-DE" dirty="0" smtClean="0"/>
              <a:t> Long Strings </a:t>
            </a:r>
            <a:r>
              <a:rPr lang="de-DE" dirty="0" err="1" smtClean="0"/>
              <a:t>the</a:t>
            </a:r>
            <a:r>
              <a:rPr lang="de-DE" dirty="0" smtClean="0"/>
              <a:t> Data </a:t>
            </a:r>
            <a:r>
              <a:rPr lang="de-DE" dirty="0" err="1" smtClean="0"/>
              <a:t>Vector</a:t>
            </a:r>
            <a:r>
              <a:rPr lang="de-DE" dirty="0" smtClean="0"/>
              <a:t> </a:t>
            </a:r>
            <a:r>
              <a:rPr lang="de-DE" dirty="0" err="1" smtClean="0"/>
              <a:t>contains</a:t>
            </a:r>
            <a:endParaRPr lang="de-DE" dirty="0" smtClean="0"/>
          </a:p>
          <a:p>
            <a:pPr lvl="1"/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endParaRPr lang="de-DE" dirty="0" smtClean="0"/>
          </a:p>
          <a:p>
            <a:pPr lvl="1"/>
            <a:r>
              <a:rPr lang="de-DE" dirty="0" smtClean="0"/>
              <a:t>4 Byte </a:t>
            </a:r>
            <a:r>
              <a:rPr lang="de-DE" dirty="0" err="1" smtClean="0"/>
              <a:t>Prefix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 (</a:t>
            </a:r>
            <a:r>
              <a:rPr lang="de-DE" dirty="0" smtClean="0">
                <a:sym typeface="Wingdings"/>
              </a:rPr>
              <a:t></a:t>
            </a:r>
            <a:r>
              <a:rPr lang="de-DE" dirty="0" err="1" smtClean="0"/>
              <a:t>short</a:t>
            </a:r>
            <a:r>
              <a:rPr lang="de-DE" dirty="0" err="1"/>
              <a:t>-</a:t>
            </a:r>
            <a:r>
              <a:rPr lang="de-DE" dirty="0" err="1" smtClean="0"/>
              <a:t>cut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comparisons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Pointer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String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Thus, </a:t>
            </a:r>
            <a:r>
              <a:rPr lang="de-DE" dirty="0" err="1" smtClean="0"/>
              <a:t>strings</a:t>
            </a:r>
            <a:r>
              <a:rPr lang="de-DE" dirty="0" smtClean="0"/>
              <a:t> </a:t>
            </a:r>
            <a:r>
              <a:rPr lang="de-DE" dirty="0" err="1" smtClean="0"/>
              <a:t>always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r>
              <a:rPr lang="de-DE" dirty="0" smtClean="0"/>
              <a:t> 16 </a:t>
            </a:r>
            <a:r>
              <a:rPr lang="de-DE" dirty="0" err="1" smtClean="0"/>
              <a:t>byte</a:t>
            </a:r>
            <a:r>
              <a:rPr lang="de-DE" dirty="0" smtClean="0"/>
              <a:t> </a:t>
            </a:r>
            <a:r>
              <a:rPr lang="de-DE" dirty="0" err="1" smtClean="0"/>
              <a:t>representation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Data </a:t>
            </a:r>
            <a:r>
              <a:rPr lang="de-DE" dirty="0" err="1" smtClean="0"/>
              <a:t>Vector</a:t>
            </a:r>
            <a:endParaRPr lang="de-DE" dirty="0" smtClean="0"/>
          </a:p>
          <a:p>
            <a:endParaRPr lang="de-DE" dirty="0" smtClean="0"/>
          </a:p>
          <a:p>
            <a:r>
              <a:rPr lang="is-IS" dirty="0"/>
              <a:t> </a:t>
            </a:r>
            <a:r>
              <a:rPr lang="is-IS" dirty="0" smtClean="0"/>
              <a:t>	</a:t>
            </a:r>
            <a:r>
              <a:rPr lang="is-IS" sz="1200" dirty="0"/>
              <a:t>/// </a:t>
            </a:r>
            <a:r>
              <a:rPr lang="is-IS" sz="1200" dirty="0" smtClean="0"/>
              <a:t>The representation</a:t>
            </a:r>
            <a:r>
              <a:rPr lang="is-IS" sz="1200" dirty="0"/>
              <a:t>: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is-IS" sz="1200" dirty="0"/>
              <a:t>  	/// length (4 bytes), prefix (4 bytes, padded with null)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is-IS" sz="1200" dirty="0"/>
              <a:t> 	/// (pointer to string if length&gt;12) or (rest of the string if length &lt;=12)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de-DE" sz="1200" dirty="0"/>
              <a:t> 	</a:t>
            </a:r>
            <a:r>
              <a:rPr lang="de-DE" sz="1200" dirty="0" err="1"/>
              <a:t>union</a:t>
            </a:r>
            <a:r>
              <a:rPr lang="de-DE" sz="1200" dirty="0"/>
              <a:t> {</a:t>
            </a:r>
          </a:p>
          <a:p>
            <a:r>
              <a:rPr lang="is-IS" sz="1200" dirty="0"/>
              <a:t>     		/// Representation </a:t>
            </a:r>
            <a:r>
              <a:rPr lang="is-IS" sz="1200" dirty="0" smtClean="0"/>
              <a:t>as  header+pointer </a:t>
            </a:r>
            <a:r>
              <a:rPr lang="is-IS" sz="1200" dirty="0"/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de-DE" sz="1200" dirty="0"/>
              <a:t>     		</a:t>
            </a:r>
            <a:r>
              <a:rPr lang="de-DE" sz="1200" dirty="0" err="1"/>
              <a:t>struct</a:t>
            </a:r>
            <a:r>
              <a:rPr lang="de-DE" sz="1200" dirty="0"/>
              <a:t> { uint64_t </a:t>
            </a:r>
            <a:r>
              <a:rPr lang="de-DE" sz="1200" dirty="0" err="1"/>
              <a:t>header</a:t>
            </a:r>
            <a:r>
              <a:rPr lang="de-DE" sz="1200" dirty="0"/>
              <a:t>; uint64_t </a:t>
            </a:r>
            <a:r>
              <a:rPr lang="de-DE" sz="1200" dirty="0" err="1"/>
              <a:t>pointer</a:t>
            </a:r>
            <a:r>
              <a:rPr lang="de-DE" sz="1200" dirty="0"/>
              <a:t>; } </a:t>
            </a:r>
            <a:r>
              <a:rPr lang="de-DE" sz="1200" dirty="0" err="1"/>
              <a:t>fullData</a:t>
            </a:r>
            <a:r>
              <a:rPr lang="de-DE" sz="1200" dirty="0"/>
              <a:t>;</a:t>
            </a:r>
          </a:p>
          <a:p>
            <a:r>
              <a:rPr lang="is-IS" sz="1200" dirty="0"/>
              <a:t>     		/// Representation as length plus bytes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de-DE" sz="1200" dirty="0"/>
              <a:t>     		</a:t>
            </a:r>
            <a:r>
              <a:rPr lang="de-DE" sz="1200" dirty="0" err="1"/>
              <a:t>struct</a:t>
            </a:r>
            <a:r>
              <a:rPr lang="de-DE" sz="1200" dirty="0"/>
              <a:t> { uint32_t </a:t>
            </a:r>
            <a:r>
              <a:rPr lang="de-DE" sz="1200" dirty="0" err="1"/>
              <a:t>length</a:t>
            </a:r>
            <a:r>
              <a:rPr lang="de-DE" sz="1200" dirty="0"/>
              <a:t>; </a:t>
            </a:r>
            <a:r>
              <a:rPr lang="de-DE" sz="1200" dirty="0" err="1"/>
              <a:t>char</a:t>
            </a:r>
            <a:r>
              <a:rPr lang="de-DE" sz="1200" dirty="0"/>
              <a:t> </a:t>
            </a:r>
            <a:r>
              <a:rPr lang="de-DE" sz="1200" dirty="0" err="1"/>
              <a:t>payload</a:t>
            </a:r>
            <a:r>
              <a:rPr lang="de-DE" sz="1200" dirty="0"/>
              <a:t>[16-4]; } </a:t>
            </a:r>
            <a:r>
              <a:rPr lang="de-DE" sz="1200" dirty="0" err="1"/>
              <a:t>inlinedData</a:t>
            </a:r>
            <a:r>
              <a:rPr lang="de-DE" sz="1200" dirty="0"/>
              <a:t>;</a:t>
            </a:r>
          </a:p>
          <a:p>
            <a:r>
              <a:rPr lang="bg-BG" sz="1200" dirty="0"/>
              <a:t>  </a:t>
            </a:r>
            <a:r>
              <a:rPr lang="de-DE" sz="1200" dirty="0"/>
              <a:t>	</a:t>
            </a:r>
            <a:r>
              <a:rPr lang="bg-BG" sz="1200" dirty="0"/>
              <a:t>};</a:t>
            </a:r>
            <a:endParaRPr lang="de-DE" sz="1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94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Special Treatment </a:t>
            </a:r>
            <a:r>
              <a:rPr lang="de-DE" dirty="0" err="1" smtClean="0"/>
              <a:t>of</a:t>
            </a:r>
            <a:r>
              <a:rPr lang="de-DE" dirty="0" smtClean="0"/>
              <a:t> Strings:</a:t>
            </a:r>
            <a:br>
              <a:rPr lang="de-DE" dirty="0" smtClean="0"/>
            </a:br>
            <a:r>
              <a:rPr lang="de-DE" dirty="0" smtClean="0">
                <a:sym typeface="Wingdings"/>
              </a:rPr>
              <a:t></a:t>
            </a:r>
            <a:r>
              <a:rPr lang="de-DE" i="1" dirty="0" err="1" smtClean="0"/>
              <a:t>RuntimeString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4146" y="1164277"/>
            <a:ext cx="14553707" cy="2585053"/>
          </a:xfrm>
          <a:ln>
            <a:noFill/>
          </a:ln>
        </p:spPr>
        <p:txBody>
          <a:bodyPr/>
          <a:lstStyle/>
          <a:p>
            <a:r>
              <a:rPr lang="de-DE" dirty="0" smtClean="0"/>
              <a:t>Thus, </a:t>
            </a:r>
            <a:r>
              <a:rPr lang="de-DE" dirty="0" err="1" smtClean="0"/>
              <a:t>strings</a:t>
            </a:r>
            <a:r>
              <a:rPr lang="de-DE" dirty="0" smtClean="0"/>
              <a:t> </a:t>
            </a:r>
            <a:r>
              <a:rPr lang="de-DE" dirty="0" err="1" smtClean="0"/>
              <a:t>always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r>
              <a:rPr lang="de-DE" dirty="0" smtClean="0"/>
              <a:t> 16 </a:t>
            </a:r>
            <a:r>
              <a:rPr lang="de-DE" dirty="0" err="1" smtClean="0"/>
              <a:t>byte</a:t>
            </a:r>
            <a:r>
              <a:rPr lang="de-DE" dirty="0" smtClean="0"/>
              <a:t> </a:t>
            </a:r>
            <a:r>
              <a:rPr lang="de-DE" dirty="0" err="1" smtClean="0"/>
              <a:t>representation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Data </a:t>
            </a:r>
            <a:r>
              <a:rPr lang="de-DE" dirty="0" err="1" smtClean="0"/>
              <a:t>Vector</a:t>
            </a:r>
            <a:endParaRPr lang="de-DE" dirty="0" smtClean="0"/>
          </a:p>
          <a:p>
            <a:r>
              <a:rPr lang="is-IS" dirty="0"/>
              <a:t> </a:t>
            </a:r>
            <a:r>
              <a:rPr lang="is-IS" dirty="0" smtClean="0"/>
              <a:t>	</a:t>
            </a:r>
            <a:r>
              <a:rPr lang="is-IS" sz="1400" dirty="0"/>
              <a:t>/// The representation: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is-IS" sz="1400" dirty="0"/>
              <a:t>  	/// length (4 bytes), prefix (4 bytes, padded with null)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is-IS" sz="1400" dirty="0"/>
              <a:t> 	/// (pointer to string if length&gt;12) or (rest of the string if </a:t>
            </a:r>
            <a:r>
              <a:rPr lang="is-IS" sz="1400" dirty="0" smtClean="0"/>
              <a:t>length &lt;=</a:t>
            </a:r>
            <a:r>
              <a:rPr lang="is-IS" sz="1400" dirty="0"/>
              <a:t>12)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de-DE" sz="1400" dirty="0"/>
              <a:t> 	</a:t>
            </a:r>
            <a:r>
              <a:rPr lang="de-DE" sz="1400" dirty="0" err="1"/>
              <a:t>union</a:t>
            </a:r>
            <a:r>
              <a:rPr lang="de-DE" sz="1400" dirty="0"/>
              <a:t> {</a:t>
            </a:r>
          </a:p>
          <a:p>
            <a:r>
              <a:rPr lang="is-IS" sz="1400" dirty="0"/>
              <a:t>     		/// Representation </a:t>
            </a:r>
            <a:r>
              <a:rPr lang="is-IS" sz="1400" dirty="0" smtClean="0"/>
              <a:t>as header+pointer </a:t>
            </a:r>
            <a:r>
              <a:rPr lang="is-IS" sz="1400" dirty="0"/>
              <a:t>    </a:t>
            </a:r>
            <a:r>
              <a:rPr lang="is-IS" sz="1200" dirty="0"/>
              <a:t>                  </a:t>
            </a:r>
            <a:r>
              <a:rPr lang="is-IS" sz="1200" dirty="0">
                <a:solidFill>
                  <a:srgbClr val="3366FF"/>
                </a:solidFill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de-DE" sz="1200" dirty="0">
                <a:solidFill>
                  <a:srgbClr val="3366FF"/>
                </a:solidFill>
              </a:rPr>
              <a:t>     		</a:t>
            </a:r>
            <a:r>
              <a:rPr lang="de-DE" sz="1200" dirty="0" err="1">
                <a:solidFill>
                  <a:srgbClr val="3366FF"/>
                </a:solidFill>
              </a:rPr>
              <a:t>struct</a:t>
            </a:r>
            <a:r>
              <a:rPr lang="de-DE" sz="1200" dirty="0">
                <a:solidFill>
                  <a:srgbClr val="3366FF"/>
                </a:solidFill>
              </a:rPr>
              <a:t> { uint64_t </a:t>
            </a:r>
            <a:r>
              <a:rPr lang="de-DE" sz="1200" dirty="0" err="1">
                <a:solidFill>
                  <a:srgbClr val="3366FF"/>
                </a:solidFill>
              </a:rPr>
              <a:t>header</a:t>
            </a:r>
            <a:r>
              <a:rPr lang="de-DE" sz="1200" dirty="0">
                <a:solidFill>
                  <a:srgbClr val="3366FF"/>
                </a:solidFill>
              </a:rPr>
              <a:t>; uint64_t </a:t>
            </a:r>
            <a:r>
              <a:rPr lang="de-DE" sz="1200" dirty="0" err="1">
                <a:solidFill>
                  <a:srgbClr val="3366FF"/>
                </a:solidFill>
              </a:rPr>
              <a:t>pointer</a:t>
            </a:r>
            <a:r>
              <a:rPr lang="de-DE" sz="1200" dirty="0">
                <a:solidFill>
                  <a:srgbClr val="3366FF"/>
                </a:solidFill>
              </a:rPr>
              <a:t>; } </a:t>
            </a:r>
            <a:r>
              <a:rPr lang="de-DE" sz="1200" dirty="0" err="1">
                <a:solidFill>
                  <a:srgbClr val="3366FF"/>
                </a:solidFill>
              </a:rPr>
              <a:t>fullData</a:t>
            </a:r>
            <a:r>
              <a:rPr lang="de-DE" sz="1200" dirty="0"/>
              <a:t>;</a:t>
            </a:r>
          </a:p>
          <a:p>
            <a:r>
              <a:rPr lang="is-IS" sz="1200" dirty="0"/>
              <a:t>     		/// Representation as length plus bytes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de-DE" sz="1200" dirty="0"/>
              <a:t>     		</a:t>
            </a:r>
            <a:r>
              <a:rPr lang="de-DE" sz="1200" dirty="0" err="1">
                <a:solidFill>
                  <a:srgbClr val="FF0000"/>
                </a:solidFill>
              </a:rPr>
              <a:t>struct</a:t>
            </a:r>
            <a:r>
              <a:rPr lang="de-DE" sz="1200" dirty="0">
                <a:solidFill>
                  <a:srgbClr val="FF0000"/>
                </a:solidFill>
              </a:rPr>
              <a:t> { uint32_t </a:t>
            </a:r>
            <a:r>
              <a:rPr lang="de-DE" sz="1200" dirty="0" err="1">
                <a:solidFill>
                  <a:srgbClr val="FF0000"/>
                </a:solidFill>
              </a:rPr>
              <a:t>length</a:t>
            </a:r>
            <a:r>
              <a:rPr lang="de-DE" sz="1200" dirty="0">
                <a:solidFill>
                  <a:srgbClr val="FF0000"/>
                </a:solidFill>
              </a:rPr>
              <a:t>; </a:t>
            </a:r>
            <a:r>
              <a:rPr lang="de-DE" sz="1200" dirty="0" err="1">
                <a:solidFill>
                  <a:srgbClr val="FF0000"/>
                </a:solidFill>
              </a:rPr>
              <a:t>char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payload</a:t>
            </a:r>
            <a:r>
              <a:rPr lang="de-DE" sz="1200" dirty="0">
                <a:solidFill>
                  <a:srgbClr val="FF0000"/>
                </a:solidFill>
              </a:rPr>
              <a:t>[16-4]; } </a:t>
            </a:r>
            <a:r>
              <a:rPr lang="de-DE" sz="1200" dirty="0" err="1">
                <a:solidFill>
                  <a:srgbClr val="FF0000"/>
                </a:solidFill>
              </a:rPr>
              <a:t>inlinedData</a:t>
            </a:r>
            <a:r>
              <a:rPr lang="de-DE" sz="1200" dirty="0">
                <a:solidFill>
                  <a:srgbClr val="FF0000"/>
                </a:solidFill>
              </a:rPr>
              <a:t>;</a:t>
            </a:r>
          </a:p>
          <a:p>
            <a:r>
              <a:rPr lang="bg-BG" sz="1200" dirty="0"/>
              <a:t>  </a:t>
            </a:r>
            <a:r>
              <a:rPr lang="de-DE" sz="1200" dirty="0"/>
              <a:t>	</a:t>
            </a:r>
            <a:r>
              <a:rPr lang="bg-BG" sz="1200" dirty="0"/>
              <a:t>};</a:t>
            </a:r>
            <a:endParaRPr lang="de-DE" sz="1200" dirty="0"/>
          </a:p>
        </p:txBody>
      </p:sp>
      <p:sp>
        <p:nvSpPr>
          <p:cNvPr id="5" name="Rechteck 4"/>
          <p:cNvSpPr/>
          <p:nvPr/>
        </p:nvSpPr>
        <p:spPr bwMode="auto">
          <a:xfrm>
            <a:off x="2710849" y="3681382"/>
            <a:ext cx="593963" cy="304998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>
                <a:ln>
                  <a:solidFill>
                    <a:srgbClr val="FF0000"/>
                  </a:solidFill>
                </a:ln>
                <a:latin typeface="Tahoma" pitchFamily="34" charset="0"/>
              </a:rPr>
              <a:t>5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3304812" y="3683314"/>
            <a:ext cx="2086898" cy="304998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r>
              <a:rPr lang="de-DE" dirty="0" err="1">
                <a:ln>
                  <a:solidFill>
                    <a:srgbClr val="FF0000"/>
                  </a:solidFill>
                </a:ln>
                <a:latin typeface="Tahoma" pitchFamily="34" charset="0"/>
              </a:rPr>
              <a:t>short</a:t>
            </a:r>
            <a:endParaRPr lang="de-DE" dirty="0">
              <a:ln>
                <a:solidFill>
                  <a:srgbClr val="FF0000"/>
                </a:solidFill>
              </a:ln>
              <a:latin typeface="Tahoma" pitchFamily="34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2710849" y="4320065"/>
            <a:ext cx="593963" cy="304998"/>
          </a:xfrm>
          <a:prstGeom prst="rect">
            <a:avLst/>
          </a:prstGeom>
          <a:noFill/>
          <a:ln w="63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>
                <a:ln>
                  <a:solidFill>
                    <a:srgbClr val="FF0000"/>
                  </a:solidFill>
                </a:ln>
                <a:solidFill>
                  <a:srgbClr val="3366FF"/>
                </a:solidFill>
                <a:latin typeface="Tahoma" pitchFamily="34" charset="0"/>
              </a:rPr>
              <a:t>14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3304812" y="4321997"/>
            <a:ext cx="561857" cy="304998"/>
          </a:xfrm>
          <a:prstGeom prst="rect">
            <a:avLst/>
          </a:prstGeom>
          <a:noFill/>
          <a:ln w="63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r>
              <a:rPr lang="de-DE" dirty="0" err="1">
                <a:ln>
                  <a:solidFill>
                    <a:srgbClr val="FF0000"/>
                  </a:solidFill>
                </a:ln>
                <a:solidFill>
                  <a:srgbClr val="3366FF"/>
                </a:solidFill>
                <a:latin typeface="Tahoma" pitchFamily="34" charset="0"/>
              </a:rPr>
              <a:t>very</a:t>
            </a:r>
            <a:endParaRPr lang="de-DE" dirty="0">
              <a:ln>
                <a:solidFill>
                  <a:srgbClr val="FF0000"/>
                </a:solidFill>
              </a:ln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866669" y="4321997"/>
            <a:ext cx="1525041" cy="304998"/>
          </a:xfrm>
          <a:prstGeom prst="rect">
            <a:avLst/>
          </a:prstGeom>
          <a:noFill/>
          <a:ln w="63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r>
              <a:rPr lang="de-DE" dirty="0">
                <a:ln>
                  <a:solidFill>
                    <a:srgbClr val="FF0000"/>
                  </a:solidFill>
                </a:ln>
                <a:solidFill>
                  <a:srgbClr val="3366FF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00334" y="4837103"/>
            <a:ext cx="1941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verylongstring</a:t>
            </a:r>
            <a:endParaRPr lang="de-DE" dirty="0"/>
          </a:p>
        </p:txBody>
      </p:sp>
      <p:sp>
        <p:nvSpPr>
          <p:cNvPr id="12" name="Nach oben gebogener Pfeil 11"/>
          <p:cNvSpPr/>
          <p:nvPr/>
        </p:nvSpPr>
        <p:spPr bwMode="auto">
          <a:xfrm flipV="1">
            <a:off x="4385717" y="4462605"/>
            <a:ext cx="2770200" cy="439759"/>
          </a:xfrm>
          <a:prstGeom prst="bentUpArrow">
            <a:avLst>
              <a:gd name="adj1" fmla="val 12963"/>
              <a:gd name="adj2" fmla="val 25000"/>
              <a:gd name="adj3" fmla="val 25000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n w="38100" cmpd="sng">
                <a:solidFill>
                  <a:srgbClr val="3366FF"/>
                </a:solidFill>
              </a:ln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3" name="Nach rechts gekrümmter Pfeil 12"/>
          <p:cNvSpPr/>
          <p:nvPr/>
        </p:nvSpPr>
        <p:spPr bwMode="auto">
          <a:xfrm>
            <a:off x="1999163" y="3049982"/>
            <a:ext cx="508347" cy="938330"/>
          </a:xfrm>
          <a:prstGeom prst="curvedRightArrow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14" name="Nach rechts gekrümmter Pfeil 13"/>
          <p:cNvSpPr/>
          <p:nvPr/>
        </p:nvSpPr>
        <p:spPr bwMode="auto">
          <a:xfrm>
            <a:off x="1506869" y="2634548"/>
            <a:ext cx="898971" cy="1992447"/>
          </a:xfrm>
          <a:prstGeom prst="curvedRightArrow">
            <a:avLst>
              <a:gd name="adj1" fmla="val 11694"/>
              <a:gd name="adj2" fmla="val 38005"/>
              <a:gd name="adj3" fmla="val 24405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763523" y="4089232"/>
            <a:ext cx="11240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srgbClr val="3366FF"/>
                </a:solidFill>
              </a:rPr>
              <a:t>uint64_t </a:t>
            </a:r>
            <a:r>
              <a:rPr lang="de-DE" sz="1050" dirty="0" err="1">
                <a:solidFill>
                  <a:srgbClr val="3366FF"/>
                </a:solidFill>
              </a:rPr>
              <a:t>header</a:t>
            </a:r>
            <a:endParaRPr lang="de-DE" sz="105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3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NUMA (Non Uniform Memory </a:t>
            </a:r>
            <a:r>
              <a:rPr lang="de-DE" dirty="0" err="1" smtClean="0"/>
              <a:t>Architecture</a:t>
            </a:r>
            <a:r>
              <a:rPr lang="de-DE" dirty="0" smtClean="0"/>
              <a:t>) Support: </a:t>
            </a:r>
            <a:r>
              <a:rPr lang="de-DE" dirty="0" err="1" smtClean="0">
                <a:solidFill>
                  <a:srgbClr val="FF6600"/>
                </a:solidFill>
              </a:rPr>
              <a:t>Partitioning</a:t>
            </a:r>
            <a:endParaRPr lang="de-DE" dirty="0">
              <a:solidFill>
                <a:srgbClr val="FF6600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l="-5098" r="-5098"/>
          <a:stretch>
            <a:fillRect/>
          </a:stretch>
        </p:blipFill>
        <p:spPr/>
      </p:pic>
      <p:sp>
        <p:nvSpPr>
          <p:cNvPr id="8" name="Ovale Legende 7"/>
          <p:cNvSpPr/>
          <p:nvPr/>
        </p:nvSpPr>
        <p:spPr bwMode="auto">
          <a:xfrm>
            <a:off x="2009775" y="1019175"/>
            <a:ext cx="1990725" cy="809625"/>
          </a:xfrm>
          <a:prstGeom prst="wedgeEllipseCallout">
            <a:avLst>
              <a:gd name="adj1" fmla="val -46670"/>
              <a:gd name="adj2" fmla="val 61324"/>
            </a:avLst>
          </a:prstGeom>
          <a:solidFill>
            <a:schemeClr val="accent5">
              <a:lumMod val="40000"/>
              <a:lumOff val="60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>
                <a:latin typeface="Tahoma" pitchFamily="34" charset="0"/>
              </a:rPr>
              <a:t>Yellow Socket</a:t>
            </a:r>
          </a:p>
        </p:txBody>
      </p:sp>
      <p:sp>
        <p:nvSpPr>
          <p:cNvPr id="9" name="Ovale Legende 8"/>
          <p:cNvSpPr/>
          <p:nvPr/>
        </p:nvSpPr>
        <p:spPr bwMode="auto">
          <a:xfrm>
            <a:off x="5248275" y="3409950"/>
            <a:ext cx="1990725" cy="809625"/>
          </a:xfrm>
          <a:prstGeom prst="wedgeEllipseCallout">
            <a:avLst>
              <a:gd name="adj1" fmla="val -50498"/>
              <a:gd name="adj2" fmla="val -136323"/>
            </a:avLst>
          </a:prstGeom>
          <a:solidFill>
            <a:srgbClr val="CCFFCC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>
                <a:latin typeface="Tahoma" pitchFamily="34" charset="0"/>
              </a:rPr>
              <a:t>Green Socket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0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D31ED0-C80A-174D-90BD-6B03B23729B1}" type="slidenum">
              <a:rPr lang="en-US" sz="1050">
                <a:solidFill>
                  <a:srgbClr val="CC66FF"/>
                </a:solidFill>
              </a:rPr>
              <a:pPr/>
              <a:t>34</a:t>
            </a:fld>
            <a:endParaRPr lang="en-US" sz="1050">
              <a:solidFill>
                <a:srgbClr val="CC66FF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8333" r="10938" b="6250"/>
          <a:stretch>
            <a:fillRect/>
          </a:stretch>
        </p:blipFill>
        <p:spPr bwMode="auto">
          <a:xfrm>
            <a:off x="2114550" y="1236464"/>
            <a:ext cx="4743450" cy="381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charset="0"/>
              </a:rPr>
              <a:t>Traditional Pull</a:t>
            </a:r>
            <a:r>
              <a:rPr lang="de-DE" dirty="0">
                <a:latin typeface="Arial Black" charset="0"/>
              </a:rPr>
              <a:t>-</a:t>
            </a:r>
            <a:r>
              <a:rPr lang="de-DE" dirty="0" err="1" smtClean="0">
                <a:latin typeface="Arial Black" charset="0"/>
              </a:rPr>
              <a:t>based</a:t>
            </a:r>
            <a:r>
              <a:rPr lang="de-DE" dirty="0" smtClean="0">
                <a:latin typeface="Arial Black" charset="0"/>
              </a:rPr>
              <a:t> (</a:t>
            </a:r>
            <a:r>
              <a:rPr lang="de-DE" dirty="0" err="1" smtClean="0">
                <a:latin typeface="Arial Black" charset="0"/>
              </a:rPr>
              <a:t>Volcano-Iterator-based</a:t>
            </a:r>
            <a:r>
              <a:rPr lang="de-DE" dirty="0" smtClean="0">
                <a:latin typeface="Arial Black" charset="0"/>
              </a:rPr>
              <a:t>) Query Processing</a:t>
            </a:r>
            <a:endParaRPr lang="de-DE" dirty="0">
              <a:latin typeface="Arial Black" charset="0"/>
            </a:endParaRPr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 flipH="1">
            <a:off x="3657600" y="1922264"/>
            <a:ext cx="285750" cy="5715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3709988" y="2080498"/>
            <a:ext cx="633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800">
                <a:solidFill>
                  <a:schemeClr val="accent1"/>
                </a:solidFill>
                <a:latin typeface="Times New Roman" charset="0"/>
              </a:rPr>
              <a:t>open</a:t>
            </a:r>
            <a:endParaRPr lang="de-DE" sz="1800">
              <a:latin typeface="Times New Roman" charset="0"/>
            </a:endParaRPr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 flipH="1">
            <a:off x="2914650" y="3122414"/>
            <a:ext cx="285750" cy="5143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3429000" y="3065264"/>
            <a:ext cx="285750" cy="5715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72050" y="1922264"/>
            <a:ext cx="342900" cy="6286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5" name="Line 9"/>
          <p:cNvSpPr>
            <a:spLocks noChangeShapeType="1"/>
          </p:cNvSpPr>
          <p:nvPr/>
        </p:nvSpPr>
        <p:spPr bwMode="auto">
          <a:xfrm>
            <a:off x="5657850" y="3122414"/>
            <a:ext cx="0" cy="4000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 flipH="1">
            <a:off x="5314950" y="4151114"/>
            <a:ext cx="285750" cy="5715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7" name="Line 11"/>
          <p:cNvSpPr>
            <a:spLocks noChangeShapeType="1"/>
          </p:cNvSpPr>
          <p:nvPr/>
        </p:nvSpPr>
        <p:spPr bwMode="auto">
          <a:xfrm>
            <a:off x="5829300" y="4151114"/>
            <a:ext cx="285750" cy="5143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8" name="Line 12"/>
          <p:cNvSpPr>
            <a:spLocks noChangeShapeType="1"/>
          </p:cNvSpPr>
          <p:nvPr/>
        </p:nvSpPr>
        <p:spPr bwMode="auto">
          <a:xfrm flipH="1">
            <a:off x="3600450" y="1922264"/>
            <a:ext cx="285750" cy="5143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9" name="Text Box 13"/>
          <p:cNvSpPr txBox="1">
            <a:spLocks noChangeArrowheads="1"/>
          </p:cNvSpPr>
          <p:nvPr/>
        </p:nvSpPr>
        <p:spPr bwMode="auto">
          <a:xfrm>
            <a:off x="3144445" y="1966198"/>
            <a:ext cx="582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de-DE" sz="1800">
                <a:solidFill>
                  <a:srgbClr val="33CC33"/>
                </a:solidFill>
                <a:latin typeface="Times New Roman" charset="0"/>
              </a:rPr>
              <a:t>next</a:t>
            </a:r>
            <a:endParaRPr lang="de-DE" sz="1800">
              <a:latin typeface="Times New Roman" charset="0"/>
            </a:endParaRPr>
          </a:p>
        </p:txBody>
      </p:sp>
      <p:sp>
        <p:nvSpPr>
          <p:cNvPr id="96270" name="Line 14"/>
          <p:cNvSpPr>
            <a:spLocks noChangeShapeType="1"/>
          </p:cNvSpPr>
          <p:nvPr/>
        </p:nvSpPr>
        <p:spPr bwMode="auto">
          <a:xfrm flipH="1">
            <a:off x="2914650" y="3122414"/>
            <a:ext cx="57150" cy="4572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1" name="Freeform 15"/>
          <p:cNvSpPr>
            <a:spLocks/>
          </p:cNvSpPr>
          <p:nvPr/>
        </p:nvSpPr>
        <p:spPr bwMode="auto">
          <a:xfrm>
            <a:off x="2733675" y="3122414"/>
            <a:ext cx="123825" cy="457200"/>
          </a:xfrm>
          <a:custGeom>
            <a:avLst/>
            <a:gdLst>
              <a:gd name="T0" fmla="*/ 2147483647 w 104"/>
              <a:gd name="T1" fmla="*/ 2147483647 h 384"/>
              <a:gd name="T2" fmla="*/ 2147483647 w 104"/>
              <a:gd name="T3" fmla="*/ 2147483647 h 384"/>
              <a:gd name="T4" fmla="*/ 2147483647 w 104"/>
              <a:gd name="T5" fmla="*/ 0 h 384"/>
              <a:gd name="T6" fmla="*/ 0 60000 65536"/>
              <a:gd name="T7" fmla="*/ 0 60000 65536"/>
              <a:gd name="T8" fmla="*/ 0 60000 65536"/>
              <a:gd name="T9" fmla="*/ 0 w 104"/>
              <a:gd name="T10" fmla="*/ 0 h 384"/>
              <a:gd name="T11" fmla="*/ 104 w 10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384">
                <a:moveTo>
                  <a:pt x="56" y="384"/>
                </a:moveTo>
                <a:cubicBezTo>
                  <a:pt x="28" y="344"/>
                  <a:pt x="0" y="304"/>
                  <a:pt x="8" y="240"/>
                </a:cubicBezTo>
                <a:cubicBezTo>
                  <a:pt x="16" y="176"/>
                  <a:pt x="60" y="88"/>
                  <a:pt x="104" y="0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2" name="Freeform 16"/>
          <p:cNvSpPr>
            <a:spLocks/>
          </p:cNvSpPr>
          <p:nvPr/>
        </p:nvSpPr>
        <p:spPr bwMode="auto">
          <a:xfrm>
            <a:off x="3600450" y="3122414"/>
            <a:ext cx="200025" cy="457200"/>
          </a:xfrm>
          <a:custGeom>
            <a:avLst/>
            <a:gdLst>
              <a:gd name="T0" fmla="*/ 0 w 168"/>
              <a:gd name="T1" fmla="*/ 0 h 384"/>
              <a:gd name="T2" fmla="*/ 2147483647 w 168"/>
              <a:gd name="T3" fmla="*/ 2147483647 h 384"/>
              <a:gd name="T4" fmla="*/ 2147483647 w 168"/>
              <a:gd name="T5" fmla="*/ 2147483647 h 384"/>
              <a:gd name="T6" fmla="*/ 0 60000 65536"/>
              <a:gd name="T7" fmla="*/ 0 60000 65536"/>
              <a:gd name="T8" fmla="*/ 0 60000 65536"/>
              <a:gd name="T9" fmla="*/ 0 w 168"/>
              <a:gd name="T10" fmla="*/ 0 h 384"/>
              <a:gd name="T11" fmla="*/ 168 w 1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384">
                <a:moveTo>
                  <a:pt x="0" y="0"/>
                </a:moveTo>
                <a:cubicBezTo>
                  <a:pt x="60" y="64"/>
                  <a:pt x="120" y="128"/>
                  <a:pt x="144" y="192"/>
                </a:cubicBezTo>
                <a:cubicBezTo>
                  <a:pt x="168" y="256"/>
                  <a:pt x="156" y="320"/>
                  <a:pt x="144" y="384"/>
                </a:cubicBezTo>
              </a:path>
            </a:pathLst>
          </a:cu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3" name="Freeform 17"/>
          <p:cNvSpPr>
            <a:spLocks/>
          </p:cNvSpPr>
          <p:nvPr/>
        </p:nvSpPr>
        <p:spPr bwMode="auto">
          <a:xfrm>
            <a:off x="3771900" y="3122414"/>
            <a:ext cx="190500" cy="514350"/>
          </a:xfrm>
          <a:custGeom>
            <a:avLst/>
            <a:gdLst>
              <a:gd name="T0" fmla="*/ 2147483647 w 160"/>
              <a:gd name="T1" fmla="*/ 2147483647 h 432"/>
              <a:gd name="T2" fmla="*/ 2147483647 w 160"/>
              <a:gd name="T3" fmla="*/ 2147483647 h 432"/>
              <a:gd name="T4" fmla="*/ 0 w 160"/>
              <a:gd name="T5" fmla="*/ 0 h 432"/>
              <a:gd name="T6" fmla="*/ 0 60000 65536"/>
              <a:gd name="T7" fmla="*/ 0 60000 65536"/>
              <a:gd name="T8" fmla="*/ 0 60000 65536"/>
              <a:gd name="T9" fmla="*/ 0 w 160"/>
              <a:gd name="T10" fmla="*/ 0 h 432"/>
              <a:gd name="T11" fmla="*/ 160 w 160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" h="432">
                <a:moveTo>
                  <a:pt x="96" y="432"/>
                </a:moveTo>
                <a:cubicBezTo>
                  <a:pt x="128" y="372"/>
                  <a:pt x="160" y="312"/>
                  <a:pt x="144" y="240"/>
                </a:cubicBezTo>
                <a:cubicBezTo>
                  <a:pt x="128" y="168"/>
                  <a:pt x="64" y="84"/>
                  <a:pt x="0" y="0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4" name="Freeform 18"/>
          <p:cNvSpPr>
            <a:spLocks/>
          </p:cNvSpPr>
          <p:nvPr/>
        </p:nvSpPr>
        <p:spPr bwMode="auto">
          <a:xfrm>
            <a:off x="3943350" y="3122414"/>
            <a:ext cx="171450" cy="571500"/>
          </a:xfrm>
          <a:custGeom>
            <a:avLst/>
            <a:gdLst>
              <a:gd name="T0" fmla="*/ 0 w 144"/>
              <a:gd name="T1" fmla="*/ 0 h 480"/>
              <a:gd name="T2" fmla="*/ 2147483647 w 144"/>
              <a:gd name="T3" fmla="*/ 2147483647 h 480"/>
              <a:gd name="T4" fmla="*/ 0 w 144"/>
              <a:gd name="T5" fmla="*/ 2147483647 h 480"/>
              <a:gd name="T6" fmla="*/ 0 60000 65536"/>
              <a:gd name="T7" fmla="*/ 0 60000 65536"/>
              <a:gd name="T8" fmla="*/ 0 60000 65536"/>
              <a:gd name="T9" fmla="*/ 0 w 144"/>
              <a:gd name="T10" fmla="*/ 0 h 480"/>
              <a:gd name="T11" fmla="*/ 144 w 144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480">
                <a:moveTo>
                  <a:pt x="0" y="0"/>
                </a:moveTo>
                <a:cubicBezTo>
                  <a:pt x="72" y="80"/>
                  <a:pt x="144" y="160"/>
                  <a:pt x="144" y="240"/>
                </a:cubicBezTo>
                <a:cubicBezTo>
                  <a:pt x="144" y="320"/>
                  <a:pt x="72" y="400"/>
                  <a:pt x="0" y="480"/>
                </a:cubicBezTo>
              </a:path>
            </a:pathLst>
          </a:cu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5" name="Freeform 19"/>
          <p:cNvSpPr>
            <a:spLocks/>
          </p:cNvSpPr>
          <p:nvPr/>
        </p:nvSpPr>
        <p:spPr bwMode="auto">
          <a:xfrm>
            <a:off x="3943350" y="3122414"/>
            <a:ext cx="314325" cy="685800"/>
          </a:xfrm>
          <a:custGeom>
            <a:avLst/>
            <a:gdLst>
              <a:gd name="T0" fmla="*/ 0 w 264"/>
              <a:gd name="T1" fmla="*/ 2147483647 h 576"/>
              <a:gd name="T2" fmla="*/ 2147483647 w 264"/>
              <a:gd name="T3" fmla="*/ 2147483647 h 576"/>
              <a:gd name="T4" fmla="*/ 2147483647 w 264"/>
              <a:gd name="T5" fmla="*/ 0 h 576"/>
              <a:gd name="T6" fmla="*/ 0 60000 65536"/>
              <a:gd name="T7" fmla="*/ 0 60000 65536"/>
              <a:gd name="T8" fmla="*/ 0 60000 65536"/>
              <a:gd name="T9" fmla="*/ 0 w 264"/>
              <a:gd name="T10" fmla="*/ 0 h 576"/>
              <a:gd name="T11" fmla="*/ 264 w 264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576">
                <a:moveTo>
                  <a:pt x="0" y="576"/>
                </a:moveTo>
                <a:cubicBezTo>
                  <a:pt x="108" y="576"/>
                  <a:pt x="216" y="576"/>
                  <a:pt x="240" y="480"/>
                </a:cubicBezTo>
                <a:cubicBezTo>
                  <a:pt x="264" y="384"/>
                  <a:pt x="204" y="192"/>
                  <a:pt x="144" y="0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6" name="Freeform 20"/>
          <p:cNvSpPr>
            <a:spLocks/>
          </p:cNvSpPr>
          <p:nvPr/>
        </p:nvSpPr>
        <p:spPr bwMode="auto">
          <a:xfrm>
            <a:off x="3486150" y="1979414"/>
            <a:ext cx="228600" cy="457200"/>
          </a:xfrm>
          <a:custGeom>
            <a:avLst/>
            <a:gdLst>
              <a:gd name="T0" fmla="*/ 0 w 192"/>
              <a:gd name="T1" fmla="*/ 2147483647 h 384"/>
              <a:gd name="T2" fmla="*/ 2147483647 w 192"/>
              <a:gd name="T3" fmla="*/ 2147483647 h 384"/>
              <a:gd name="T4" fmla="*/ 2147483647 w 192"/>
              <a:gd name="T5" fmla="*/ 0 h 384"/>
              <a:gd name="T6" fmla="*/ 0 60000 65536"/>
              <a:gd name="T7" fmla="*/ 0 60000 65536"/>
              <a:gd name="T8" fmla="*/ 0 60000 65536"/>
              <a:gd name="T9" fmla="*/ 0 w 192"/>
              <a:gd name="T10" fmla="*/ 0 h 384"/>
              <a:gd name="T11" fmla="*/ 192 w 19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84">
                <a:moveTo>
                  <a:pt x="0" y="384"/>
                </a:moveTo>
                <a:cubicBezTo>
                  <a:pt x="8" y="296"/>
                  <a:pt x="16" y="208"/>
                  <a:pt x="48" y="144"/>
                </a:cubicBezTo>
                <a:cubicBezTo>
                  <a:pt x="80" y="80"/>
                  <a:pt x="136" y="40"/>
                  <a:pt x="192" y="0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7" name="Line 21"/>
          <p:cNvSpPr>
            <a:spLocks noChangeShapeType="1"/>
          </p:cNvSpPr>
          <p:nvPr/>
        </p:nvSpPr>
        <p:spPr bwMode="auto">
          <a:xfrm>
            <a:off x="5200650" y="1922264"/>
            <a:ext cx="285750" cy="5143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8" name="Line 22"/>
          <p:cNvSpPr>
            <a:spLocks noChangeShapeType="1"/>
          </p:cNvSpPr>
          <p:nvPr/>
        </p:nvSpPr>
        <p:spPr bwMode="auto">
          <a:xfrm>
            <a:off x="5772150" y="3122414"/>
            <a:ext cx="0" cy="4000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 flipH="1">
            <a:off x="5257800" y="4208264"/>
            <a:ext cx="228600" cy="4000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80" name="Freeform 24"/>
          <p:cNvSpPr>
            <a:spLocks/>
          </p:cNvSpPr>
          <p:nvPr/>
        </p:nvSpPr>
        <p:spPr bwMode="auto">
          <a:xfrm>
            <a:off x="5143500" y="4208264"/>
            <a:ext cx="228600" cy="457200"/>
          </a:xfrm>
          <a:custGeom>
            <a:avLst/>
            <a:gdLst>
              <a:gd name="T0" fmla="*/ 0 w 192"/>
              <a:gd name="T1" fmla="*/ 2147483647 h 384"/>
              <a:gd name="T2" fmla="*/ 2147483647 w 192"/>
              <a:gd name="T3" fmla="*/ 2147483647 h 384"/>
              <a:gd name="T4" fmla="*/ 2147483647 w 192"/>
              <a:gd name="T5" fmla="*/ 0 h 384"/>
              <a:gd name="T6" fmla="*/ 0 60000 65536"/>
              <a:gd name="T7" fmla="*/ 0 60000 65536"/>
              <a:gd name="T8" fmla="*/ 0 60000 65536"/>
              <a:gd name="T9" fmla="*/ 0 w 192"/>
              <a:gd name="T10" fmla="*/ 0 h 384"/>
              <a:gd name="T11" fmla="*/ 192 w 19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84">
                <a:moveTo>
                  <a:pt x="0" y="384"/>
                </a:moveTo>
                <a:cubicBezTo>
                  <a:pt x="8" y="296"/>
                  <a:pt x="16" y="208"/>
                  <a:pt x="48" y="144"/>
                </a:cubicBezTo>
                <a:cubicBezTo>
                  <a:pt x="80" y="80"/>
                  <a:pt x="136" y="40"/>
                  <a:pt x="192" y="0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81" name="Line 25"/>
          <p:cNvSpPr>
            <a:spLocks noChangeShapeType="1"/>
          </p:cNvSpPr>
          <p:nvPr/>
        </p:nvSpPr>
        <p:spPr bwMode="auto">
          <a:xfrm>
            <a:off x="6000750" y="4208264"/>
            <a:ext cx="171450" cy="4000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82" name="Freeform 26"/>
          <p:cNvSpPr>
            <a:spLocks/>
          </p:cNvSpPr>
          <p:nvPr/>
        </p:nvSpPr>
        <p:spPr bwMode="auto">
          <a:xfrm>
            <a:off x="6115050" y="4208264"/>
            <a:ext cx="200025" cy="457200"/>
          </a:xfrm>
          <a:custGeom>
            <a:avLst/>
            <a:gdLst>
              <a:gd name="T0" fmla="*/ 2147483647 w 168"/>
              <a:gd name="T1" fmla="*/ 2147483647 h 384"/>
              <a:gd name="T2" fmla="*/ 2147483647 w 168"/>
              <a:gd name="T3" fmla="*/ 2147483647 h 384"/>
              <a:gd name="T4" fmla="*/ 0 w 168"/>
              <a:gd name="T5" fmla="*/ 0 h 384"/>
              <a:gd name="T6" fmla="*/ 0 60000 65536"/>
              <a:gd name="T7" fmla="*/ 0 60000 65536"/>
              <a:gd name="T8" fmla="*/ 0 60000 65536"/>
              <a:gd name="T9" fmla="*/ 0 w 168"/>
              <a:gd name="T10" fmla="*/ 0 h 384"/>
              <a:gd name="T11" fmla="*/ 168 w 1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384">
                <a:moveTo>
                  <a:pt x="144" y="384"/>
                </a:moveTo>
                <a:cubicBezTo>
                  <a:pt x="156" y="320"/>
                  <a:pt x="168" y="256"/>
                  <a:pt x="144" y="192"/>
                </a:cubicBezTo>
                <a:cubicBezTo>
                  <a:pt x="120" y="128"/>
                  <a:pt x="60" y="64"/>
                  <a:pt x="0" y="0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83" name="Line 27"/>
          <p:cNvSpPr>
            <a:spLocks noChangeShapeType="1"/>
          </p:cNvSpPr>
          <p:nvPr/>
        </p:nvSpPr>
        <p:spPr bwMode="auto">
          <a:xfrm flipV="1">
            <a:off x="5886450" y="3122414"/>
            <a:ext cx="0" cy="40005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84" name="Line 28"/>
          <p:cNvSpPr>
            <a:spLocks noChangeShapeType="1"/>
          </p:cNvSpPr>
          <p:nvPr/>
        </p:nvSpPr>
        <p:spPr bwMode="auto">
          <a:xfrm flipH="1" flipV="1">
            <a:off x="5429250" y="1979414"/>
            <a:ext cx="228600" cy="4572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85" name="Line 29"/>
          <p:cNvSpPr>
            <a:spLocks noChangeShapeType="1"/>
          </p:cNvSpPr>
          <p:nvPr/>
        </p:nvSpPr>
        <p:spPr bwMode="auto">
          <a:xfrm flipV="1">
            <a:off x="4572000" y="953095"/>
            <a:ext cx="0" cy="397669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86" name="Text Box 30"/>
          <p:cNvSpPr txBox="1">
            <a:spLocks noChangeArrowheads="1"/>
          </p:cNvSpPr>
          <p:nvPr/>
        </p:nvSpPr>
        <p:spPr bwMode="auto">
          <a:xfrm>
            <a:off x="1884914" y="3225249"/>
            <a:ext cx="81304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lnSpc>
                <a:spcPct val="70000"/>
              </a:lnSpc>
            </a:pPr>
            <a:r>
              <a:rPr lang="de-DE" sz="1800" dirty="0">
                <a:solidFill>
                  <a:srgbClr val="FF33CC"/>
                </a:solidFill>
                <a:latin typeface="Times New Roman" charset="0"/>
              </a:rPr>
              <a:t>Return</a:t>
            </a:r>
          </a:p>
          <a:p>
            <a:pPr algn="r">
              <a:lnSpc>
                <a:spcPct val="70000"/>
              </a:lnSpc>
            </a:pPr>
            <a:r>
              <a:rPr lang="de-DE" sz="1800" dirty="0" err="1">
                <a:solidFill>
                  <a:srgbClr val="FF33CC"/>
                </a:solidFill>
                <a:latin typeface="Times New Roman" charset="0"/>
              </a:rPr>
              <a:t>Result</a:t>
            </a:r>
            <a:endParaRPr lang="de-DE" sz="1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846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96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96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96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9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96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9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9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9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96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96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96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96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500"/>
                                        <p:tgtEl>
                                          <p:spTgt spid="96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500"/>
                                        <p:tgtEl>
                                          <p:spTgt spid="96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500"/>
                                        <p:tgtEl>
                                          <p:spTgt spid="96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 animBg="1"/>
      <p:bldP spid="96261" grpId="0" autoUpdateAnimBg="0"/>
      <p:bldP spid="96262" grpId="0" animBg="1"/>
      <p:bldP spid="96263" grpId="0" animBg="1"/>
      <p:bldP spid="96264" grpId="0" animBg="1"/>
      <p:bldP spid="96265" grpId="0" animBg="1"/>
      <p:bldP spid="96266" grpId="0" animBg="1"/>
      <p:bldP spid="96267" grpId="0" animBg="1"/>
      <p:bldP spid="96268" grpId="0" animBg="1"/>
      <p:bldP spid="96269" grpId="0" autoUpdateAnimBg="0"/>
      <p:bldP spid="96270" grpId="0" animBg="1"/>
      <p:bldP spid="96271" grpId="0" animBg="1"/>
      <p:bldP spid="96272" grpId="0" animBg="1"/>
      <p:bldP spid="96273" grpId="0" animBg="1"/>
      <p:bldP spid="96274" grpId="0" animBg="1"/>
      <p:bldP spid="96275" grpId="0" animBg="1"/>
      <p:bldP spid="96276" grpId="0" animBg="1"/>
      <p:bldP spid="96277" grpId="0" animBg="1"/>
      <p:bldP spid="96278" grpId="0" animBg="1"/>
      <p:bldP spid="96279" grpId="0" animBg="1"/>
      <p:bldP spid="96280" grpId="0" animBg="1"/>
      <p:bldP spid="96281" grpId="0" animBg="1"/>
      <p:bldP spid="96282" grpId="0" animBg="1"/>
      <p:bldP spid="96283" grpId="0" animBg="1"/>
      <p:bldP spid="96284" grpId="0" animBg="1"/>
      <p:bldP spid="96285" grpId="0" animBg="1"/>
      <p:bldP spid="9628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HyPer`s</a:t>
            </a:r>
            <a:r>
              <a:rPr lang="de-DE" dirty="0" smtClean="0"/>
              <a:t> Data-</a:t>
            </a:r>
            <a:r>
              <a:rPr lang="de-DE" dirty="0" err="1" smtClean="0"/>
              <a:t>Centric</a:t>
            </a:r>
            <a:r>
              <a:rPr lang="de-DE" dirty="0" smtClean="0"/>
              <a:t> Code Generation</a:t>
            </a:r>
            <a:endParaRPr lang="de-DE" dirty="0"/>
          </a:p>
        </p:txBody>
      </p:sp>
      <p:pic>
        <p:nvPicPr>
          <p:cNvPr id="6" name="Inhaltsplatzhalter 5" descr="Bildschirmfoto 2016-03-29 um 17.16.1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-46272"/>
          <a:stretch/>
        </p:blipFill>
        <p:spPr>
          <a:xfrm>
            <a:off x="1143000" y="1000125"/>
            <a:ext cx="6858000" cy="2886075"/>
          </a:xfrm>
        </p:spPr>
      </p:pic>
      <p:pic>
        <p:nvPicPr>
          <p:cNvPr id="7" name="Bild 6" descr="Bildschirmfoto 2016-03-29 um 17.1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3228975"/>
            <a:ext cx="4181475" cy="65722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9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Pipelines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compiled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holistic</a:t>
            </a:r>
            <a:r>
              <a:rPr lang="de-DE" dirty="0" smtClean="0"/>
              <a:t> </a:t>
            </a:r>
            <a:r>
              <a:rPr lang="de-DE" dirty="0" err="1" smtClean="0"/>
              <a:t>data-centric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LLVM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fragments</a:t>
            </a:r>
            <a:endParaRPr lang="de-DE" dirty="0"/>
          </a:p>
        </p:txBody>
      </p:sp>
      <p:pic>
        <p:nvPicPr>
          <p:cNvPr id="5" name="Inhaltsplatzhalter 4" descr="Bildschirmfoto 2016-03-29 um 17.16.4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5" r="-5265"/>
          <a:stretch>
            <a:fillRect/>
          </a:stretch>
        </p:blipFill>
        <p:spPr>
          <a:xfrm>
            <a:off x="64892" y="914400"/>
            <a:ext cx="9144000" cy="4229100"/>
          </a:xfrm>
        </p:spPr>
      </p:pic>
      <p:sp>
        <p:nvSpPr>
          <p:cNvPr id="7" name="Freihandform 6"/>
          <p:cNvSpPr/>
          <p:nvPr/>
        </p:nvSpPr>
        <p:spPr>
          <a:xfrm>
            <a:off x="1689789" y="2028299"/>
            <a:ext cx="432139" cy="1269891"/>
          </a:xfrm>
          <a:custGeom>
            <a:avLst/>
            <a:gdLst>
              <a:gd name="connsiteX0" fmla="*/ 23517 w 576185"/>
              <a:gd name="connsiteY0" fmla="*/ 1693188 h 1693188"/>
              <a:gd name="connsiteX1" fmla="*/ 23517 w 576185"/>
              <a:gd name="connsiteY1" fmla="*/ 1693188 h 1693188"/>
              <a:gd name="connsiteX2" fmla="*/ 11759 w 576185"/>
              <a:gd name="connsiteY2" fmla="*/ 1587364 h 1693188"/>
              <a:gd name="connsiteX3" fmla="*/ 0 w 576185"/>
              <a:gd name="connsiteY3" fmla="*/ 1552089 h 1693188"/>
              <a:gd name="connsiteX4" fmla="*/ 11759 w 576185"/>
              <a:gd name="connsiteY4" fmla="*/ 1363957 h 1693188"/>
              <a:gd name="connsiteX5" fmla="*/ 35276 w 576185"/>
              <a:gd name="connsiteY5" fmla="*/ 1117034 h 1693188"/>
              <a:gd name="connsiteX6" fmla="*/ 23517 w 576185"/>
              <a:gd name="connsiteY6" fmla="*/ 1022968 h 1693188"/>
              <a:gd name="connsiteX7" fmla="*/ 23517 w 576185"/>
              <a:gd name="connsiteY7" fmla="*/ 1022968 h 1693188"/>
              <a:gd name="connsiteX8" fmla="*/ 70553 w 576185"/>
              <a:gd name="connsiteY8" fmla="*/ 881869 h 1693188"/>
              <a:gd name="connsiteX9" fmla="*/ 141106 w 576185"/>
              <a:gd name="connsiteY9" fmla="*/ 776044 h 1693188"/>
              <a:gd name="connsiteX10" fmla="*/ 164624 w 576185"/>
              <a:gd name="connsiteY10" fmla="*/ 740770 h 1693188"/>
              <a:gd name="connsiteX11" fmla="*/ 188142 w 576185"/>
              <a:gd name="connsiteY11" fmla="*/ 705495 h 1693188"/>
              <a:gd name="connsiteX12" fmla="*/ 223418 w 576185"/>
              <a:gd name="connsiteY12" fmla="*/ 670220 h 1693188"/>
              <a:gd name="connsiteX13" fmla="*/ 258695 w 576185"/>
              <a:gd name="connsiteY13" fmla="*/ 599671 h 1693188"/>
              <a:gd name="connsiteX14" fmla="*/ 270454 w 576185"/>
              <a:gd name="connsiteY14" fmla="*/ 564396 h 1693188"/>
              <a:gd name="connsiteX15" fmla="*/ 305731 w 576185"/>
              <a:gd name="connsiteY15" fmla="*/ 529121 h 1693188"/>
              <a:gd name="connsiteX16" fmla="*/ 352766 w 576185"/>
              <a:gd name="connsiteY16" fmla="*/ 458572 h 1693188"/>
              <a:gd name="connsiteX17" fmla="*/ 376284 w 576185"/>
              <a:gd name="connsiteY17" fmla="*/ 423297 h 1693188"/>
              <a:gd name="connsiteX18" fmla="*/ 399802 w 576185"/>
              <a:gd name="connsiteY18" fmla="*/ 388022 h 1693188"/>
              <a:gd name="connsiteX19" fmla="*/ 411560 w 576185"/>
              <a:gd name="connsiteY19" fmla="*/ 352747 h 1693188"/>
              <a:gd name="connsiteX20" fmla="*/ 482114 w 576185"/>
              <a:gd name="connsiteY20" fmla="*/ 235165 h 1693188"/>
              <a:gd name="connsiteX21" fmla="*/ 505632 w 576185"/>
              <a:gd name="connsiteY21" fmla="*/ 164615 h 1693188"/>
              <a:gd name="connsiteX22" fmla="*/ 529149 w 576185"/>
              <a:gd name="connsiteY22" fmla="*/ 129341 h 1693188"/>
              <a:gd name="connsiteX23" fmla="*/ 552667 w 576185"/>
              <a:gd name="connsiteY23" fmla="*/ 58791 h 1693188"/>
              <a:gd name="connsiteX24" fmla="*/ 564426 w 576185"/>
              <a:gd name="connsiteY24" fmla="*/ 23516 h 1693188"/>
              <a:gd name="connsiteX25" fmla="*/ 576185 w 576185"/>
              <a:gd name="connsiteY25" fmla="*/ 0 h 1693188"/>
              <a:gd name="connsiteX26" fmla="*/ 576185 w 576185"/>
              <a:gd name="connsiteY26" fmla="*/ 0 h 1693188"/>
              <a:gd name="connsiteX27" fmla="*/ 23517 w 576185"/>
              <a:gd name="connsiteY27" fmla="*/ 1693188 h 169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6185" h="1693188">
                <a:moveTo>
                  <a:pt x="23517" y="1693188"/>
                </a:moveTo>
                <a:lnTo>
                  <a:pt x="23517" y="1693188"/>
                </a:lnTo>
                <a:cubicBezTo>
                  <a:pt x="19598" y="1657913"/>
                  <a:pt x="17594" y="1622373"/>
                  <a:pt x="11759" y="1587364"/>
                </a:cubicBezTo>
                <a:cubicBezTo>
                  <a:pt x="9721" y="1575138"/>
                  <a:pt x="0" y="1564483"/>
                  <a:pt x="0" y="1552089"/>
                </a:cubicBezTo>
                <a:cubicBezTo>
                  <a:pt x="0" y="1489256"/>
                  <a:pt x="7579" y="1426651"/>
                  <a:pt x="11759" y="1363957"/>
                </a:cubicBezTo>
                <a:cubicBezTo>
                  <a:pt x="23776" y="1183704"/>
                  <a:pt x="16601" y="1247751"/>
                  <a:pt x="35276" y="1117034"/>
                </a:cubicBezTo>
                <a:lnTo>
                  <a:pt x="23517" y="1022968"/>
                </a:lnTo>
                <a:lnTo>
                  <a:pt x="23517" y="1022968"/>
                </a:lnTo>
                <a:cubicBezTo>
                  <a:pt x="39196" y="975935"/>
                  <a:pt x="43052" y="923119"/>
                  <a:pt x="70553" y="881869"/>
                </a:cubicBezTo>
                <a:lnTo>
                  <a:pt x="141106" y="776044"/>
                </a:lnTo>
                <a:lnTo>
                  <a:pt x="164624" y="740770"/>
                </a:lnTo>
                <a:cubicBezTo>
                  <a:pt x="172463" y="729012"/>
                  <a:pt x="178149" y="715488"/>
                  <a:pt x="188142" y="705495"/>
                </a:cubicBezTo>
                <a:lnTo>
                  <a:pt x="223418" y="670220"/>
                </a:lnTo>
                <a:cubicBezTo>
                  <a:pt x="252975" y="581555"/>
                  <a:pt x="213105" y="690845"/>
                  <a:pt x="258695" y="599671"/>
                </a:cubicBezTo>
                <a:cubicBezTo>
                  <a:pt x="264238" y="588585"/>
                  <a:pt x="263579" y="574709"/>
                  <a:pt x="270454" y="564396"/>
                </a:cubicBezTo>
                <a:cubicBezTo>
                  <a:pt x="279679" y="550560"/>
                  <a:pt x="295521" y="542247"/>
                  <a:pt x="305731" y="529121"/>
                </a:cubicBezTo>
                <a:cubicBezTo>
                  <a:pt x="323084" y="506812"/>
                  <a:pt x="337088" y="482088"/>
                  <a:pt x="352766" y="458572"/>
                </a:cubicBezTo>
                <a:lnTo>
                  <a:pt x="376284" y="423297"/>
                </a:lnTo>
                <a:lnTo>
                  <a:pt x="399802" y="388022"/>
                </a:lnTo>
                <a:cubicBezTo>
                  <a:pt x="403721" y="376264"/>
                  <a:pt x="405541" y="363581"/>
                  <a:pt x="411560" y="352747"/>
                </a:cubicBezTo>
                <a:cubicBezTo>
                  <a:pt x="451001" y="281757"/>
                  <a:pt x="456696" y="298706"/>
                  <a:pt x="482114" y="235165"/>
                </a:cubicBezTo>
                <a:cubicBezTo>
                  <a:pt x="491321" y="212149"/>
                  <a:pt x="491881" y="185240"/>
                  <a:pt x="505632" y="164615"/>
                </a:cubicBezTo>
                <a:cubicBezTo>
                  <a:pt x="513471" y="152857"/>
                  <a:pt x="523409" y="142254"/>
                  <a:pt x="529149" y="129341"/>
                </a:cubicBezTo>
                <a:cubicBezTo>
                  <a:pt x="539217" y="106689"/>
                  <a:pt x="544828" y="82308"/>
                  <a:pt x="552667" y="58791"/>
                </a:cubicBezTo>
                <a:cubicBezTo>
                  <a:pt x="556587" y="47033"/>
                  <a:pt x="558883" y="34602"/>
                  <a:pt x="564426" y="23516"/>
                </a:cubicBezTo>
                <a:lnTo>
                  <a:pt x="576185" y="0"/>
                </a:lnTo>
                <a:lnTo>
                  <a:pt x="576185" y="0"/>
                </a:lnTo>
                <a:lnTo>
                  <a:pt x="23517" y="1693188"/>
                </a:lnTo>
                <a:close/>
              </a:path>
            </a:pathLst>
          </a:custGeom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n w="38100" cmpd="sng">
                <a:solidFill>
                  <a:schemeClr val="accent1"/>
                </a:solidFill>
              </a:ln>
              <a:latin typeface="Tahoma" pitchFamily="34" charset="0"/>
            </a:endParaRPr>
          </a:p>
        </p:txBody>
      </p:sp>
      <p:sp>
        <p:nvSpPr>
          <p:cNvPr id="8" name="Freihandform 7"/>
          <p:cNvSpPr/>
          <p:nvPr/>
        </p:nvSpPr>
        <p:spPr>
          <a:xfrm>
            <a:off x="7836743" y="1322804"/>
            <a:ext cx="36243" cy="520302"/>
          </a:xfrm>
          <a:custGeom>
            <a:avLst/>
            <a:gdLst>
              <a:gd name="connsiteX0" fmla="*/ 0 w 48324"/>
              <a:gd name="connsiteY0" fmla="*/ 0 h 693736"/>
              <a:gd name="connsiteX1" fmla="*/ 0 w 48324"/>
              <a:gd name="connsiteY1" fmla="*/ 0 h 693736"/>
              <a:gd name="connsiteX2" fmla="*/ 11759 w 48324"/>
              <a:gd name="connsiteY2" fmla="*/ 282198 h 693736"/>
              <a:gd name="connsiteX3" fmla="*/ 47035 w 48324"/>
              <a:gd name="connsiteY3" fmla="*/ 458571 h 693736"/>
              <a:gd name="connsiteX4" fmla="*/ 47035 w 48324"/>
              <a:gd name="connsiteY4" fmla="*/ 693736 h 69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24" h="693736">
                <a:moveTo>
                  <a:pt x="0" y="0"/>
                </a:moveTo>
                <a:lnTo>
                  <a:pt x="0" y="0"/>
                </a:lnTo>
                <a:cubicBezTo>
                  <a:pt x="3920" y="94066"/>
                  <a:pt x="2971" y="188461"/>
                  <a:pt x="11759" y="282198"/>
                </a:cubicBezTo>
                <a:cubicBezTo>
                  <a:pt x="31021" y="487650"/>
                  <a:pt x="40118" y="271812"/>
                  <a:pt x="47035" y="458571"/>
                </a:cubicBezTo>
                <a:cubicBezTo>
                  <a:pt x="49936" y="536906"/>
                  <a:pt x="47035" y="615348"/>
                  <a:pt x="47035" y="693736"/>
                </a:cubicBezTo>
              </a:path>
            </a:pathLst>
          </a:custGeom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9" name="Freihandform 8"/>
          <p:cNvSpPr/>
          <p:nvPr/>
        </p:nvSpPr>
        <p:spPr>
          <a:xfrm>
            <a:off x="2801003" y="1428628"/>
            <a:ext cx="396862" cy="599671"/>
          </a:xfrm>
          <a:custGeom>
            <a:avLst/>
            <a:gdLst>
              <a:gd name="connsiteX0" fmla="*/ 0 w 529149"/>
              <a:gd name="connsiteY0" fmla="*/ 0 h 799561"/>
              <a:gd name="connsiteX1" fmla="*/ 0 w 529149"/>
              <a:gd name="connsiteY1" fmla="*/ 0 h 799561"/>
              <a:gd name="connsiteX2" fmla="*/ 58794 w 529149"/>
              <a:gd name="connsiteY2" fmla="*/ 199890 h 799561"/>
              <a:gd name="connsiteX3" fmla="*/ 235177 w 529149"/>
              <a:gd name="connsiteY3" fmla="*/ 482088 h 799561"/>
              <a:gd name="connsiteX4" fmla="*/ 317489 w 529149"/>
              <a:gd name="connsiteY4" fmla="*/ 576154 h 799561"/>
              <a:gd name="connsiteX5" fmla="*/ 376284 w 529149"/>
              <a:gd name="connsiteY5" fmla="*/ 658462 h 799561"/>
              <a:gd name="connsiteX6" fmla="*/ 470355 w 529149"/>
              <a:gd name="connsiteY6" fmla="*/ 752528 h 799561"/>
              <a:gd name="connsiteX7" fmla="*/ 529149 w 529149"/>
              <a:gd name="connsiteY7" fmla="*/ 799561 h 799561"/>
              <a:gd name="connsiteX8" fmla="*/ 529149 w 529149"/>
              <a:gd name="connsiteY8" fmla="*/ 799561 h 79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149" h="799561">
                <a:moveTo>
                  <a:pt x="0" y="0"/>
                </a:moveTo>
                <a:lnTo>
                  <a:pt x="0" y="0"/>
                </a:lnTo>
                <a:cubicBezTo>
                  <a:pt x="16553" y="66212"/>
                  <a:pt x="27650" y="137605"/>
                  <a:pt x="58794" y="199890"/>
                </a:cubicBezTo>
                <a:cubicBezTo>
                  <a:pt x="114380" y="311057"/>
                  <a:pt x="157727" y="380440"/>
                  <a:pt x="235177" y="482088"/>
                </a:cubicBezTo>
                <a:cubicBezTo>
                  <a:pt x="260429" y="515229"/>
                  <a:pt x="291460" y="543620"/>
                  <a:pt x="317489" y="576154"/>
                </a:cubicBezTo>
                <a:cubicBezTo>
                  <a:pt x="338552" y="602482"/>
                  <a:pt x="354201" y="632983"/>
                  <a:pt x="376284" y="658462"/>
                </a:cubicBezTo>
                <a:cubicBezTo>
                  <a:pt x="405327" y="691972"/>
                  <a:pt x="434879" y="725922"/>
                  <a:pt x="470355" y="752528"/>
                </a:cubicBezTo>
                <a:cubicBezTo>
                  <a:pt x="521824" y="791129"/>
                  <a:pt x="503532" y="773946"/>
                  <a:pt x="529149" y="799561"/>
                </a:cubicBezTo>
                <a:lnTo>
                  <a:pt x="529149" y="799561"/>
                </a:lnTo>
              </a:path>
            </a:pathLst>
          </a:custGeom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rot="19695873">
            <a:off x="1841340" y="1091225"/>
            <a:ext cx="1084420" cy="365994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876937" y="3328080"/>
            <a:ext cx="4730219" cy="160378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771579">
            <a:off x="549839" y="2087195"/>
            <a:ext cx="727728" cy="1724858"/>
          </a:xfrm>
          <a:prstGeom prst="ellipse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3876939" y="1582955"/>
            <a:ext cx="4730219" cy="828956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 rot="771579">
            <a:off x="1644187" y="2731968"/>
            <a:ext cx="649323" cy="1724858"/>
          </a:xfrm>
          <a:prstGeom prst="ellipse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n>
                <a:solidFill>
                  <a:srgbClr val="008000"/>
                </a:solidFill>
              </a:ln>
              <a:latin typeface="Tahoma" pitchFamily="34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3876938" y="2441801"/>
            <a:ext cx="4730219" cy="856389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07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-1"/>
            <a:ext cx="6858000" cy="1375834"/>
          </a:xfrm>
        </p:spPr>
        <p:txBody>
          <a:bodyPr/>
          <a:lstStyle/>
          <a:p>
            <a:r>
              <a:rPr lang="de-DE" dirty="0" smtClean="0"/>
              <a:t>Not all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dynamically</a:t>
            </a:r>
            <a:r>
              <a:rPr lang="de-DE" dirty="0" smtClean="0"/>
              <a:t> </a:t>
            </a:r>
            <a:r>
              <a:rPr lang="de-DE" dirty="0" err="1" smtClean="0"/>
              <a:t>generated</a:t>
            </a:r>
            <a:r>
              <a:rPr lang="de-DE" dirty="0" smtClean="0"/>
              <a:t>: </a:t>
            </a:r>
            <a:r>
              <a:rPr lang="de-DE" sz="2100" dirty="0"/>
              <a:t>Interplay </a:t>
            </a:r>
            <a:r>
              <a:rPr lang="de-DE" sz="2100" dirty="0" err="1"/>
              <a:t>of</a:t>
            </a:r>
            <a:r>
              <a:rPr lang="de-DE" sz="2100" dirty="0"/>
              <a:t> </a:t>
            </a:r>
            <a:r>
              <a:rPr lang="de-DE" sz="2100" dirty="0" err="1"/>
              <a:t>pre-defined</a:t>
            </a:r>
            <a:r>
              <a:rPr lang="de-DE" sz="2100" dirty="0"/>
              <a:t> C++ </a:t>
            </a:r>
            <a:r>
              <a:rPr lang="de-DE" sz="2100" dirty="0" err="1"/>
              <a:t>code</a:t>
            </a:r>
            <a:r>
              <a:rPr lang="de-DE" sz="2100" dirty="0"/>
              <a:t> </a:t>
            </a:r>
            <a:r>
              <a:rPr lang="de-DE" sz="2100" dirty="0" err="1"/>
              <a:t>and</a:t>
            </a:r>
            <a:r>
              <a:rPr lang="de-DE" sz="2100" dirty="0"/>
              <a:t> </a:t>
            </a:r>
            <a:r>
              <a:rPr lang="de-DE" sz="2100" dirty="0" err="1"/>
              <a:t>dynamically</a:t>
            </a:r>
            <a:r>
              <a:rPr lang="de-DE" sz="2100" dirty="0"/>
              <a:t> </a:t>
            </a:r>
            <a:r>
              <a:rPr lang="de-DE" sz="2100" dirty="0" err="1"/>
              <a:t>generated</a:t>
            </a:r>
            <a:r>
              <a:rPr lang="de-DE" sz="2100" dirty="0"/>
              <a:t> LLVM</a:t>
            </a:r>
          </a:p>
        </p:txBody>
      </p:sp>
      <p:pic>
        <p:nvPicPr>
          <p:cNvPr id="5" name="Inhaltsplatzhalter 4" descr="Bildschirmfoto 2016-03-29 um 17.17.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119" r="-68119"/>
          <a:stretch>
            <a:fillRect/>
          </a:stretch>
        </p:blipFill>
        <p:spPr>
          <a:xfrm>
            <a:off x="2984501" y="1524000"/>
            <a:ext cx="6894910" cy="3313642"/>
          </a:xfrm>
        </p:spPr>
      </p:pic>
      <p:pic>
        <p:nvPicPr>
          <p:cNvPr id="6" name="Inhaltsplatzhalter 4" descr="Bildschirmfoto 2016-03-29 um 17.16.4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5" t="16652" r="61684" b="15822"/>
          <a:stretch/>
        </p:blipFill>
        <p:spPr bwMode="auto">
          <a:xfrm>
            <a:off x="1222376" y="1524000"/>
            <a:ext cx="3514680" cy="34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ihandform 6"/>
          <p:cNvSpPr/>
          <p:nvPr/>
        </p:nvSpPr>
        <p:spPr>
          <a:xfrm>
            <a:off x="1867959" y="1550458"/>
            <a:ext cx="2899834" cy="2783417"/>
          </a:xfrm>
          <a:custGeom>
            <a:avLst/>
            <a:gdLst>
              <a:gd name="connsiteX0" fmla="*/ 402167 w 3866445"/>
              <a:gd name="connsiteY0" fmla="*/ 0 h 3711222"/>
              <a:gd name="connsiteX1" fmla="*/ 402167 w 3866445"/>
              <a:gd name="connsiteY1" fmla="*/ 0 h 3711222"/>
              <a:gd name="connsiteX2" fmla="*/ 338667 w 3866445"/>
              <a:gd name="connsiteY2" fmla="*/ 14111 h 3711222"/>
              <a:gd name="connsiteX3" fmla="*/ 310445 w 3866445"/>
              <a:gd name="connsiteY3" fmla="*/ 35278 h 3711222"/>
              <a:gd name="connsiteX4" fmla="*/ 239889 w 3866445"/>
              <a:gd name="connsiteY4" fmla="*/ 84666 h 3711222"/>
              <a:gd name="connsiteX5" fmla="*/ 211667 w 3866445"/>
              <a:gd name="connsiteY5" fmla="*/ 127000 h 3711222"/>
              <a:gd name="connsiteX6" fmla="*/ 183445 w 3866445"/>
              <a:gd name="connsiteY6" fmla="*/ 162278 h 3711222"/>
              <a:gd name="connsiteX7" fmla="*/ 119945 w 3866445"/>
              <a:gd name="connsiteY7" fmla="*/ 246944 h 3711222"/>
              <a:gd name="connsiteX8" fmla="*/ 70556 w 3866445"/>
              <a:gd name="connsiteY8" fmla="*/ 381000 h 3711222"/>
              <a:gd name="connsiteX9" fmla="*/ 42333 w 3866445"/>
              <a:gd name="connsiteY9" fmla="*/ 515055 h 3711222"/>
              <a:gd name="connsiteX10" fmla="*/ 0 w 3866445"/>
              <a:gd name="connsiteY10" fmla="*/ 656166 h 3711222"/>
              <a:gd name="connsiteX11" fmla="*/ 7056 w 3866445"/>
              <a:gd name="connsiteY11" fmla="*/ 804333 h 3711222"/>
              <a:gd name="connsiteX12" fmla="*/ 21167 w 3866445"/>
              <a:gd name="connsiteY12" fmla="*/ 853722 h 3711222"/>
              <a:gd name="connsiteX13" fmla="*/ 35278 w 3866445"/>
              <a:gd name="connsiteY13" fmla="*/ 917222 h 3711222"/>
              <a:gd name="connsiteX14" fmla="*/ 91722 w 3866445"/>
              <a:gd name="connsiteY14" fmla="*/ 1037166 h 3711222"/>
              <a:gd name="connsiteX15" fmla="*/ 127000 w 3866445"/>
              <a:gd name="connsiteY15" fmla="*/ 1114778 h 3711222"/>
              <a:gd name="connsiteX16" fmla="*/ 148167 w 3866445"/>
              <a:gd name="connsiteY16" fmla="*/ 1143000 h 3711222"/>
              <a:gd name="connsiteX17" fmla="*/ 176389 w 3866445"/>
              <a:gd name="connsiteY17" fmla="*/ 1178278 h 3711222"/>
              <a:gd name="connsiteX18" fmla="*/ 197556 w 3866445"/>
              <a:gd name="connsiteY18" fmla="*/ 1192389 h 3711222"/>
              <a:gd name="connsiteX19" fmla="*/ 225778 w 3866445"/>
              <a:gd name="connsiteY19" fmla="*/ 1213555 h 3711222"/>
              <a:gd name="connsiteX20" fmla="*/ 268111 w 3866445"/>
              <a:gd name="connsiteY20" fmla="*/ 1227666 h 3711222"/>
              <a:gd name="connsiteX21" fmla="*/ 359833 w 3866445"/>
              <a:gd name="connsiteY21" fmla="*/ 1262944 h 3711222"/>
              <a:gd name="connsiteX22" fmla="*/ 423333 w 3866445"/>
              <a:gd name="connsiteY22" fmla="*/ 1291166 h 3711222"/>
              <a:gd name="connsiteX23" fmla="*/ 451556 w 3866445"/>
              <a:gd name="connsiteY23" fmla="*/ 1298222 h 3711222"/>
              <a:gd name="connsiteX24" fmla="*/ 529167 w 3866445"/>
              <a:gd name="connsiteY24" fmla="*/ 1333500 h 3711222"/>
              <a:gd name="connsiteX25" fmla="*/ 571500 w 3866445"/>
              <a:gd name="connsiteY25" fmla="*/ 1375833 h 3711222"/>
              <a:gd name="connsiteX26" fmla="*/ 585611 w 3866445"/>
              <a:gd name="connsiteY26" fmla="*/ 1404055 h 3711222"/>
              <a:gd name="connsiteX27" fmla="*/ 606778 w 3866445"/>
              <a:gd name="connsiteY27" fmla="*/ 1418166 h 3711222"/>
              <a:gd name="connsiteX28" fmla="*/ 663222 w 3866445"/>
              <a:gd name="connsiteY28" fmla="*/ 1481666 h 3711222"/>
              <a:gd name="connsiteX29" fmla="*/ 712611 w 3866445"/>
              <a:gd name="connsiteY29" fmla="*/ 1524000 h 3711222"/>
              <a:gd name="connsiteX30" fmla="*/ 726722 w 3866445"/>
              <a:gd name="connsiteY30" fmla="*/ 1545166 h 3711222"/>
              <a:gd name="connsiteX31" fmla="*/ 747889 w 3866445"/>
              <a:gd name="connsiteY31" fmla="*/ 1552222 h 3711222"/>
              <a:gd name="connsiteX32" fmla="*/ 176389 w 3866445"/>
              <a:gd name="connsiteY32" fmla="*/ 268111 h 3711222"/>
              <a:gd name="connsiteX33" fmla="*/ 169333 w 3866445"/>
              <a:gd name="connsiteY33" fmla="*/ 352778 h 3711222"/>
              <a:gd name="connsiteX34" fmla="*/ 225778 w 3866445"/>
              <a:gd name="connsiteY34" fmla="*/ 670278 h 3711222"/>
              <a:gd name="connsiteX35" fmla="*/ 275167 w 3866445"/>
              <a:gd name="connsiteY35" fmla="*/ 1298222 h 3711222"/>
              <a:gd name="connsiteX36" fmla="*/ 317500 w 3866445"/>
              <a:gd name="connsiteY36" fmla="*/ 1524000 h 3711222"/>
              <a:gd name="connsiteX37" fmla="*/ 599722 w 3866445"/>
              <a:gd name="connsiteY37" fmla="*/ 1996722 h 3711222"/>
              <a:gd name="connsiteX38" fmla="*/ 762000 w 3866445"/>
              <a:gd name="connsiteY38" fmla="*/ 2144889 h 3711222"/>
              <a:gd name="connsiteX39" fmla="*/ 804333 w 3866445"/>
              <a:gd name="connsiteY39" fmla="*/ 2159000 h 3711222"/>
              <a:gd name="connsiteX40" fmla="*/ 853722 w 3866445"/>
              <a:gd name="connsiteY40" fmla="*/ 2173111 h 3711222"/>
              <a:gd name="connsiteX41" fmla="*/ 881945 w 3866445"/>
              <a:gd name="connsiteY41" fmla="*/ 2194278 h 3711222"/>
              <a:gd name="connsiteX42" fmla="*/ 945445 w 3866445"/>
              <a:gd name="connsiteY42" fmla="*/ 2215444 h 3711222"/>
              <a:gd name="connsiteX43" fmla="*/ 980722 w 3866445"/>
              <a:gd name="connsiteY43" fmla="*/ 2229555 h 3711222"/>
              <a:gd name="connsiteX44" fmla="*/ 1030111 w 3866445"/>
              <a:gd name="connsiteY44" fmla="*/ 2243666 h 3711222"/>
              <a:gd name="connsiteX45" fmla="*/ 1058333 w 3866445"/>
              <a:gd name="connsiteY45" fmla="*/ 2257778 h 3711222"/>
              <a:gd name="connsiteX46" fmla="*/ 1079500 w 3866445"/>
              <a:gd name="connsiteY46" fmla="*/ 2264833 h 3711222"/>
              <a:gd name="connsiteX47" fmla="*/ 1058333 w 3866445"/>
              <a:gd name="connsiteY47" fmla="*/ 2236611 h 3711222"/>
              <a:gd name="connsiteX48" fmla="*/ 3866445 w 3866445"/>
              <a:gd name="connsiteY48" fmla="*/ 2017889 h 3711222"/>
              <a:gd name="connsiteX49" fmla="*/ 3845278 w 3866445"/>
              <a:gd name="connsiteY49" fmla="*/ 2151944 h 3711222"/>
              <a:gd name="connsiteX50" fmla="*/ 3774722 w 3866445"/>
              <a:gd name="connsiteY50" fmla="*/ 2363611 h 3711222"/>
              <a:gd name="connsiteX51" fmla="*/ 3690056 w 3866445"/>
              <a:gd name="connsiteY51" fmla="*/ 2744611 h 3711222"/>
              <a:gd name="connsiteX52" fmla="*/ 3548945 w 3866445"/>
              <a:gd name="connsiteY52" fmla="*/ 3196166 h 3711222"/>
              <a:gd name="connsiteX53" fmla="*/ 3407833 w 3866445"/>
              <a:gd name="connsiteY53" fmla="*/ 3556000 h 3711222"/>
              <a:gd name="connsiteX54" fmla="*/ 3386667 w 3866445"/>
              <a:gd name="connsiteY54" fmla="*/ 3654778 h 3711222"/>
              <a:gd name="connsiteX55" fmla="*/ 3372556 w 3866445"/>
              <a:gd name="connsiteY55" fmla="*/ 3711222 h 371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866445" h="3711222">
                <a:moveTo>
                  <a:pt x="402167" y="0"/>
                </a:moveTo>
                <a:lnTo>
                  <a:pt x="402167" y="0"/>
                </a:lnTo>
                <a:cubicBezTo>
                  <a:pt x="381000" y="4704"/>
                  <a:pt x="358905" y="6327"/>
                  <a:pt x="338667" y="14111"/>
                </a:cubicBezTo>
                <a:cubicBezTo>
                  <a:pt x="327692" y="18332"/>
                  <a:pt x="320229" y="28755"/>
                  <a:pt x="310445" y="35278"/>
                </a:cubicBezTo>
                <a:cubicBezTo>
                  <a:pt x="284338" y="52682"/>
                  <a:pt x="261624" y="60516"/>
                  <a:pt x="239889" y="84666"/>
                </a:cubicBezTo>
                <a:cubicBezTo>
                  <a:pt x="228544" y="97272"/>
                  <a:pt x="221642" y="113284"/>
                  <a:pt x="211667" y="127000"/>
                </a:cubicBezTo>
                <a:cubicBezTo>
                  <a:pt x="202810" y="139179"/>
                  <a:pt x="192481" y="150231"/>
                  <a:pt x="183445" y="162278"/>
                </a:cubicBezTo>
                <a:cubicBezTo>
                  <a:pt x="104189" y="267951"/>
                  <a:pt x="187025" y="163093"/>
                  <a:pt x="119945" y="246944"/>
                </a:cubicBezTo>
                <a:cubicBezTo>
                  <a:pt x="85291" y="402876"/>
                  <a:pt x="133523" y="210087"/>
                  <a:pt x="70556" y="381000"/>
                </a:cubicBezTo>
                <a:cubicBezTo>
                  <a:pt x="64510" y="397411"/>
                  <a:pt x="46022" y="501223"/>
                  <a:pt x="42333" y="515055"/>
                </a:cubicBezTo>
                <a:cubicBezTo>
                  <a:pt x="29680" y="562505"/>
                  <a:pt x="0" y="656166"/>
                  <a:pt x="0" y="656166"/>
                </a:cubicBezTo>
                <a:cubicBezTo>
                  <a:pt x="2352" y="705555"/>
                  <a:pt x="1788" y="755169"/>
                  <a:pt x="7056" y="804333"/>
                </a:cubicBezTo>
                <a:cubicBezTo>
                  <a:pt x="8880" y="821357"/>
                  <a:pt x="17014" y="837111"/>
                  <a:pt x="21167" y="853722"/>
                </a:cubicBezTo>
                <a:cubicBezTo>
                  <a:pt x="26426" y="874758"/>
                  <a:pt x="28749" y="896545"/>
                  <a:pt x="35278" y="917222"/>
                </a:cubicBezTo>
                <a:cubicBezTo>
                  <a:pt x="62068" y="1002058"/>
                  <a:pt x="57276" y="968274"/>
                  <a:pt x="91722" y="1037166"/>
                </a:cubicBezTo>
                <a:cubicBezTo>
                  <a:pt x="100446" y="1054614"/>
                  <a:pt x="114619" y="1094968"/>
                  <a:pt x="127000" y="1114778"/>
                </a:cubicBezTo>
                <a:cubicBezTo>
                  <a:pt x="133232" y="1124750"/>
                  <a:pt x="141332" y="1133431"/>
                  <a:pt x="148167" y="1143000"/>
                </a:cubicBezTo>
                <a:cubicBezTo>
                  <a:pt x="160389" y="1160110"/>
                  <a:pt x="160659" y="1165694"/>
                  <a:pt x="176389" y="1178278"/>
                </a:cubicBezTo>
                <a:cubicBezTo>
                  <a:pt x="183011" y="1183575"/>
                  <a:pt x="190656" y="1187460"/>
                  <a:pt x="197556" y="1192389"/>
                </a:cubicBezTo>
                <a:cubicBezTo>
                  <a:pt x="207125" y="1199224"/>
                  <a:pt x="215260" y="1208296"/>
                  <a:pt x="225778" y="1213555"/>
                </a:cubicBezTo>
                <a:cubicBezTo>
                  <a:pt x="239082" y="1220207"/>
                  <a:pt x="254606" y="1221433"/>
                  <a:pt x="268111" y="1227666"/>
                </a:cubicBezTo>
                <a:cubicBezTo>
                  <a:pt x="352955" y="1266825"/>
                  <a:pt x="281418" y="1249876"/>
                  <a:pt x="359833" y="1262944"/>
                </a:cubicBezTo>
                <a:cubicBezTo>
                  <a:pt x="384419" y="1275236"/>
                  <a:pt x="396310" y="1282158"/>
                  <a:pt x="423333" y="1291166"/>
                </a:cubicBezTo>
                <a:cubicBezTo>
                  <a:pt x="432533" y="1294233"/>
                  <a:pt x="442605" y="1294492"/>
                  <a:pt x="451556" y="1298222"/>
                </a:cubicBezTo>
                <a:cubicBezTo>
                  <a:pt x="577759" y="1350807"/>
                  <a:pt x="465732" y="1312354"/>
                  <a:pt x="529167" y="1333500"/>
                </a:cubicBezTo>
                <a:cubicBezTo>
                  <a:pt x="543278" y="1347611"/>
                  <a:pt x="562575" y="1357984"/>
                  <a:pt x="571500" y="1375833"/>
                </a:cubicBezTo>
                <a:cubicBezTo>
                  <a:pt x="576204" y="1385240"/>
                  <a:pt x="578878" y="1395975"/>
                  <a:pt x="585611" y="1404055"/>
                </a:cubicBezTo>
                <a:cubicBezTo>
                  <a:pt x="591040" y="1410569"/>
                  <a:pt x="600782" y="1412170"/>
                  <a:pt x="606778" y="1418166"/>
                </a:cubicBezTo>
                <a:cubicBezTo>
                  <a:pt x="643897" y="1455285"/>
                  <a:pt x="631537" y="1454508"/>
                  <a:pt x="663222" y="1481666"/>
                </a:cubicBezTo>
                <a:cubicBezTo>
                  <a:pt x="690478" y="1505028"/>
                  <a:pt x="690724" y="1497735"/>
                  <a:pt x="712611" y="1524000"/>
                </a:cubicBezTo>
                <a:cubicBezTo>
                  <a:pt x="718039" y="1530514"/>
                  <a:pt x="720101" y="1539869"/>
                  <a:pt x="726722" y="1545166"/>
                </a:cubicBezTo>
                <a:cubicBezTo>
                  <a:pt x="732530" y="1549812"/>
                  <a:pt x="747889" y="1552222"/>
                  <a:pt x="747889" y="1552222"/>
                </a:cubicBezTo>
                <a:lnTo>
                  <a:pt x="176389" y="268111"/>
                </a:lnTo>
                <a:cubicBezTo>
                  <a:pt x="174037" y="296333"/>
                  <a:pt x="165881" y="324669"/>
                  <a:pt x="169333" y="352778"/>
                </a:cubicBezTo>
                <a:cubicBezTo>
                  <a:pt x="182435" y="459469"/>
                  <a:pt x="225778" y="670278"/>
                  <a:pt x="225778" y="670278"/>
                </a:cubicBezTo>
                <a:cubicBezTo>
                  <a:pt x="230553" y="739523"/>
                  <a:pt x="256089" y="1164679"/>
                  <a:pt x="275167" y="1298222"/>
                </a:cubicBezTo>
                <a:cubicBezTo>
                  <a:pt x="285996" y="1374023"/>
                  <a:pt x="294729" y="1450893"/>
                  <a:pt x="317500" y="1524000"/>
                </a:cubicBezTo>
                <a:cubicBezTo>
                  <a:pt x="370321" y="1693585"/>
                  <a:pt x="488769" y="1865798"/>
                  <a:pt x="599722" y="1996722"/>
                </a:cubicBezTo>
                <a:cubicBezTo>
                  <a:pt x="647079" y="2052603"/>
                  <a:pt x="692511" y="2121726"/>
                  <a:pt x="762000" y="2144889"/>
                </a:cubicBezTo>
                <a:cubicBezTo>
                  <a:pt x="776111" y="2149593"/>
                  <a:pt x="789903" y="2155393"/>
                  <a:pt x="804333" y="2159000"/>
                </a:cubicBezTo>
                <a:cubicBezTo>
                  <a:pt x="839771" y="2167859"/>
                  <a:pt x="823357" y="2162988"/>
                  <a:pt x="853722" y="2173111"/>
                </a:cubicBezTo>
                <a:cubicBezTo>
                  <a:pt x="863130" y="2180167"/>
                  <a:pt x="871268" y="2189350"/>
                  <a:pt x="881945" y="2194278"/>
                </a:cubicBezTo>
                <a:cubicBezTo>
                  <a:pt x="902203" y="2203628"/>
                  <a:pt x="924729" y="2207158"/>
                  <a:pt x="945445" y="2215444"/>
                </a:cubicBezTo>
                <a:cubicBezTo>
                  <a:pt x="957204" y="2220148"/>
                  <a:pt x="968707" y="2225550"/>
                  <a:pt x="980722" y="2229555"/>
                </a:cubicBezTo>
                <a:cubicBezTo>
                  <a:pt x="996965" y="2234969"/>
                  <a:pt x="1014020" y="2237815"/>
                  <a:pt x="1030111" y="2243666"/>
                </a:cubicBezTo>
                <a:cubicBezTo>
                  <a:pt x="1039996" y="2247261"/>
                  <a:pt x="1048666" y="2253635"/>
                  <a:pt x="1058333" y="2257778"/>
                </a:cubicBezTo>
                <a:cubicBezTo>
                  <a:pt x="1065169" y="2260708"/>
                  <a:pt x="1072444" y="2262481"/>
                  <a:pt x="1079500" y="2264833"/>
                </a:cubicBezTo>
                <a:cubicBezTo>
                  <a:pt x="1063544" y="2240899"/>
                  <a:pt x="1071386" y="2249662"/>
                  <a:pt x="1058333" y="2236611"/>
                </a:cubicBezTo>
                <a:lnTo>
                  <a:pt x="3866445" y="2017889"/>
                </a:lnTo>
                <a:cubicBezTo>
                  <a:pt x="3861517" y="2062240"/>
                  <a:pt x="3858186" y="2108916"/>
                  <a:pt x="3845278" y="2151944"/>
                </a:cubicBezTo>
                <a:cubicBezTo>
                  <a:pt x="3823907" y="2223180"/>
                  <a:pt x="3789307" y="2290683"/>
                  <a:pt x="3774722" y="2363611"/>
                </a:cubicBezTo>
                <a:cubicBezTo>
                  <a:pt x="3750032" y="2487064"/>
                  <a:pt x="3725025" y="2624161"/>
                  <a:pt x="3690056" y="2744611"/>
                </a:cubicBezTo>
                <a:cubicBezTo>
                  <a:pt x="3646089" y="2896054"/>
                  <a:pt x="3613452" y="3052266"/>
                  <a:pt x="3548945" y="3196166"/>
                </a:cubicBezTo>
                <a:cubicBezTo>
                  <a:pt x="3468128" y="3376449"/>
                  <a:pt x="3455827" y="3383219"/>
                  <a:pt x="3407833" y="3556000"/>
                </a:cubicBezTo>
                <a:cubicBezTo>
                  <a:pt x="3398821" y="3588445"/>
                  <a:pt x="3394130" y="3621942"/>
                  <a:pt x="3386667" y="3654778"/>
                </a:cubicBezTo>
                <a:cubicBezTo>
                  <a:pt x="3382369" y="3673689"/>
                  <a:pt x="3372556" y="3711222"/>
                  <a:pt x="3372556" y="3711222"/>
                </a:cubicBezTo>
              </a:path>
            </a:pathLst>
          </a:custGeom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rot="19852585">
            <a:off x="3045963" y="1123871"/>
            <a:ext cx="1054974" cy="40884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9" name="Pfeil nach rechts 8"/>
          <p:cNvSpPr/>
          <p:nvPr/>
        </p:nvSpPr>
        <p:spPr bwMode="auto">
          <a:xfrm>
            <a:off x="4212167" y="2852208"/>
            <a:ext cx="1434042" cy="433917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35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Abstraction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Query Compiler: </a:t>
            </a:r>
            <a:r>
              <a:rPr lang="de-DE" dirty="0" err="1" smtClean="0"/>
              <a:t>Produce</a:t>
            </a:r>
            <a:r>
              <a:rPr lang="de-DE" dirty="0" smtClean="0"/>
              <a:t>/</a:t>
            </a:r>
            <a:r>
              <a:rPr lang="de-DE" dirty="0" err="1" smtClean="0"/>
              <a:t>Consume</a:t>
            </a:r>
            <a:endParaRPr lang="de-DE" dirty="0"/>
          </a:p>
        </p:txBody>
      </p:sp>
      <p:pic>
        <p:nvPicPr>
          <p:cNvPr id="8" name="Inhaltsplatzhalter 4" descr="Bildschirmfoto 2016-03-30 um 16.56.4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1" b="-3391"/>
          <a:stretch/>
        </p:blipFill>
        <p:spPr>
          <a:xfrm>
            <a:off x="1143000" y="914400"/>
            <a:ext cx="6858000" cy="1943100"/>
          </a:xfrm>
        </p:spPr>
      </p:pic>
      <p:sp>
        <p:nvSpPr>
          <p:cNvPr id="9" name="Inhaltsplatzhalter 5"/>
          <p:cNvSpPr txBox="1">
            <a:spLocks/>
          </p:cNvSpPr>
          <p:nvPr/>
        </p:nvSpPr>
        <p:spPr bwMode="auto">
          <a:xfrm>
            <a:off x="1143000" y="2913550"/>
            <a:ext cx="3371850" cy="188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dirty="0" err="1"/>
              <a:t>produce</a:t>
            </a:r>
            <a:r>
              <a:rPr lang="de-DE" sz="1800" dirty="0"/>
              <a:t>()</a:t>
            </a:r>
          </a:p>
          <a:p>
            <a:pPr lvl="1"/>
            <a:r>
              <a:rPr lang="de-DE" sz="1800" dirty="0" err="1"/>
              <a:t>generates</a:t>
            </a:r>
            <a:r>
              <a:rPr lang="de-DE" sz="1800" dirty="0"/>
              <a:t> </a:t>
            </a:r>
            <a:r>
              <a:rPr lang="de-DE" sz="1800" dirty="0" err="1"/>
              <a:t>code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compute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result</a:t>
            </a:r>
            <a:r>
              <a:rPr lang="de-DE" sz="1800" dirty="0"/>
              <a:t> </a:t>
            </a:r>
            <a:r>
              <a:rPr lang="de-DE" sz="1800" dirty="0" err="1"/>
              <a:t>tuples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operator</a:t>
            </a:r>
            <a:endParaRPr lang="de-DE" sz="1800" dirty="0"/>
          </a:p>
          <a:p>
            <a:r>
              <a:rPr lang="de-DE" sz="1800" dirty="0" err="1"/>
              <a:t>consume</a:t>
            </a:r>
            <a:r>
              <a:rPr lang="de-DE" sz="1800" dirty="0"/>
              <a:t>(</a:t>
            </a:r>
            <a:r>
              <a:rPr lang="de-DE" sz="1800" dirty="0" err="1"/>
              <a:t>attrs,source</a:t>
            </a:r>
            <a:r>
              <a:rPr lang="de-DE" sz="1800" dirty="0"/>
              <a:t>)</a:t>
            </a:r>
          </a:p>
          <a:p>
            <a:pPr lvl="1"/>
            <a:r>
              <a:rPr lang="de-DE" sz="1800" dirty="0"/>
              <a:t>Generates </a:t>
            </a:r>
            <a:r>
              <a:rPr lang="de-DE" sz="1800" dirty="0" err="1"/>
              <a:t>code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processing</a:t>
            </a:r>
            <a:r>
              <a:rPr lang="de-DE" sz="1800" dirty="0"/>
              <a:t> </a:t>
            </a:r>
            <a:r>
              <a:rPr lang="de-DE" sz="1800" dirty="0" err="1"/>
              <a:t>one</a:t>
            </a:r>
            <a:r>
              <a:rPr lang="de-DE" sz="1800" dirty="0"/>
              <a:t> </a:t>
            </a:r>
            <a:r>
              <a:rPr lang="de-DE" sz="1800" dirty="0" err="1"/>
              <a:t>tuple</a:t>
            </a:r>
            <a:endParaRPr lang="de-DE" sz="1800" dirty="0"/>
          </a:p>
        </p:txBody>
      </p:sp>
      <p:sp>
        <p:nvSpPr>
          <p:cNvPr id="10" name="Inhaltsplatzhalter 5"/>
          <p:cNvSpPr txBox="1">
            <a:spLocks/>
          </p:cNvSpPr>
          <p:nvPr/>
        </p:nvSpPr>
        <p:spPr bwMode="auto">
          <a:xfrm>
            <a:off x="4629150" y="2913550"/>
            <a:ext cx="3371850" cy="200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ebdings" pitchFamily="18" charset="2"/>
              <a:buChar char="=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dirty="0" err="1"/>
              <a:t>Compile</a:t>
            </a:r>
            <a:r>
              <a:rPr lang="de-DE" sz="1800" dirty="0"/>
              <a:t> time </a:t>
            </a:r>
            <a:r>
              <a:rPr lang="de-DE" sz="1800" dirty="0" err="1"/>
              <a:t>operations</a:t>
            </a:r>
            <a:endParaRPr lang="de-DE" sz="1800" dirty="0"/>
          </a:p>
          <a:p>
            <a:pPr lvl="1"/>
            <a:r>
              <a:rPr lang="de-DE" sz="1800" dirty="0"/>
              <a:t>Not </a:t>
            </a:r>
            <a:r>
              <a:rPr lang="de-DE" sz="1800" dirty="0" err="1"/>
              <a:t>called</a:t>
            </a:r>
            <a:r>
              <a:rPr lang="de-DE" sz="1800" dirty="0"/>
              <a:t> </a:t>
            </a:r>
            <a:r>
              <a:rPr lang="de-DE" sz="1800" dirty="0" err="1"/>
              <a:t>at</a:t>
            </a:r>
            <a:r>
              <a:rPr lang="de-DE" sz="1800" dirty="0"/>
              <a:t> </a:t>
            </a:r>
            <a:r>
              <a:rPr lang="de-DE" sz="1800" dirty="0" err="1"/>
              <a:t>run</a:t>
            </a:r>
            <a:r>
              <a:rPr lang="de-DE" sz="1800" dirty="0"/>
              <a:t> time</a:t>
            </a:r>
          </a:p>
          <a:p>
            <a:r>
              <a:rPr lang="de-DE" sz="1800" dirty="0"/>
              <a:t>Simple </a:t>
            </a:r>
            <a:r>
              <a:rPr lang="de-DE" sz="1800" dirty="0" err="1"/>
              <a:t>interface</a:t>
            </a:r>
            <a:r>
              <a:rPr lang="de-DE" sz="1800" dirty="0"/>
              <a:t> (just </a:t>
            </a:r>
            <a:r>
              <a:rPr lang="de-DE" sz="1800" dirty="0" err="1"/>
              <a:t>like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iterator</a:t>
            </a:r>
            <a:r>
              <a:rPr lang="de-DE" sz="1800" dirty="0"/>
              <a:t> </a:t>
            </a:r>
            <a:r>
              <a:rPr lang="de-DE" sz="1800" dirty="0" err="1"/>
              <a:t>model</a:t>
            </a:r>
            <a:r>
              <a:rPr lang="de-DE" sz="1800" dirty="0"/>
              <a:t>)</a:t>
            </a:r>
          </a:p>
          <a:p>
            <a:pPr lvl="1"/>
            <a:r>
              <a:rPr lang="de-DE" sz="1800" dirty="0" err="1"/>
              <a:t>However</a:t>
            </a:r>
            <a:r>
              <a:rPr lang="de-DE" sz="1800" dirty="0"/>
              <a:t> </a:t>
            </a:r>
            <a:r>
              <a:rPr lang="de-DE" sz="1800" dirty="0" err="1"/>
              <a:t>code</a:t>
            </a:r>
            <a:r>
              <a:rPr lang="de-DE" sz="1800" dirty="0"/>
              <a:t> </a:t>
            </a:r>
            <a:r>
              <a:rPr lang="de-DE" sz="1800" dirty="0" err="1"/>
              <a:t>generation</a:t>
            </a:r>
            <a:r>
              <a:rPr lang="de-DE" sz="1800" dirty="0"/>
              <a:t> </a:t>
            </a:r>
            <a:r>
              <a:rPr lang="de-DE" sz="1800" dirty="0" err="1"/>
              <a:t>functions</a:t>
            </a:r>
            <a:r>
              <a:rPr lang="de-DE" sz="1800" dirty="0"/>
              <a:t>; not </a:t>
            </a:r>
            <a:r>
              <a:rPr lang="de-DE" sz="1800" dirty="0" err="1"/>
              <a:t>processing</a:t>
            </a:r>
            <a:r>
              <a:rPr lang="de-DE" sz="1800" dirty="0"/>
              <a:t> </a:t>
            </a:r>
            <a:r>
              <a:rPr lang="de-DE" sz="1800" dirty="0" err="1"/>
              <a:t>functions</a:t>
            </a:r>
            <a:endParaRPr lang="de-DE" sz="1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64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Pipelines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compiled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holistic</a:t>
            </a:r>
            <a:r>
              <a:rPr lang="de-DE" dirty="0" smtClean="0"/>
              <a:t> </a:t>
            </a:r>
            <a:r>
              <a:rPr lang="de-DE" dirty="0" err="1" smtClean="0"/>
              <a:t>data-centric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LLVM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fragments</a:t>
            </a:r>
            <a:endParaRPr lang="de-DE" dirty="0"/>
          </a:p>
        </p:txBody>
      </p:sp>
      <p:pic>
        <p:nvPicPr>
          <p:cNvPr id="5" name="Inhaltsplatzhalter 4" descr="Bildschirmfoto 2016-03-29 um 17.16.4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5" r="-5265"/>
          <a:stretch>
            <a:fillRect/>
          </a:stretch>
        </p:blipFill>
        <p:spPr/>
      </p:pic>
      <p:cxnSp>
        <p:nvCxnSpPr>
          <p:cNvPr id="6" name="Gerade Verbindung mit Pfeil 5"/>
          <p:cNvCxnSpPr/>
          <p:nvPr/>
        </p:nvCxnSpPr>
        <p:spPr bwMode="auto">
          <a:xfrm>
            <a:off x="1532727" y="1499116"/>
            <a:ext cx="0" cy="409575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1511552" y="145577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produce</a:t>
            </a:r>
            <a:r>
              <a:rPr lang="de-DE" dirty="0" smtClean="0">
                <a:solidFill>
                  <a:schemeClr val="accent1"/>
                </a:solidFill>
              </a:rPr>
              <a:t>()</a:t>
            </a:r>
            <a:endParaRPr lang="de-DE" dirty="0">
              <a:solidFill>
                <a:schemeClr val="accent1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 flipH="1">
            <a:off x="725986" y="1927786"/>
            <a:ext cx="471073" cy="815659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 rot="18211354">
            <a:off x="258613" y="201782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6600"/>
                </a:solidFill>
              </a:rPr>
              <a:t>produce</a:t>
            </a:r>
            <a:r>
              <a:rPr lang="de-DE" dirty="0" smtClean="0">
                <a:solidFill>
                  <a:srgbClr val="FF6600"/>
                </a:solidFill>
              </a:rPr>
              <a:t>()</a:t>
            </a:r>
            <a:endParaRPr lang="de-DE" dirty="0">
              <a:solidFill>
                <a:srgbClr val="FF6600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H="1">
            <a:off x="670510" y="3028950"/>
            <a:ext cx="1" cy="477977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feld 16"/>
          <p:cNvSpPr txBox="1"/>
          <p:nvPr/>
        </p:nvSpPr>
        <p:spPr>
          <a:xfrm rot="16200000">
            <a:off x="-100213" y="297492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6600"/>
                </a:solidFill>
              </a:rPr>
              <a:t>produce</a:t>
            </a:r>
            <a:r>
              <a:rPr lang="de-DE" dirty="0" smtClean="0">
                <a:solidFill>
                  <a:srgbClr val="FF6600"/>
                </a:solidFill>
              </a:rPr>
              <a:t>()</a:t>
            </a:r>
            <a:endParaRPr lang="de-DE" dirty="0">
              <a:solidFill>
                <a:srgbClr val="FF6600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 bwMode="auto">
          <a:xfrm flipV="1">
            <a:off x="922965" y="1650399"/>
            <a:ext cx="2929314" cy="1971806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hteck 21"/>
          <p:cNvSpPr/>
          <p:nvPr/>
        </p:nvSpPr>
        <p:spPr bwMode="auto">
          <a:xfrm>
            <a:off x="3852279" y="1470928"/>
            <a:ext cx="2760898" cy="297029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cxnSp>
        <p:nvCxnSpPr>
          <p:cNvPr id="24" name="Gerade Verbindung mit Pfeil 23"/>
          <p:cNvCxnSpPr/>
          <p:nvPr/>
        </p:nvCxnSpPr>
        <p:spPr bwMode="auto">
          <a:xfrm flipV="1">
            <a:off x="860146" y="2960370"/>
            <a:ext cx="0" cy="561748"/>
          </a:xfrm>
          <a:prstGeom prst="straightConnector1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feld 24"/>
          <p:cNvSpPr txBox="1"/>
          <p:nvPr/>
        </p:nvSpPr>
        <p:spPr>
          <a:xfrm rot="19300733">
            <a:off x="695543" y="297367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3366FF"/>
                </a:solidFill>
              </a:rPr>
              <a:t>c</a:t>
            </a:r>
            <a:r>
              <a:rPr lang="de-DE" dirty="0" err="1" smtClean="0">
                <a:solidFill>
                  <a:srgbClr val="3366FF"/>
                </a:solidFill>
              </a:rPr>
              <a:t>onsume</a:t>
            </a:r>
            <a:r>
              <a:rPr lang="de-DE" dirty="0" smtClean="0">
                <a:solidFill>
                  <a:srgbClr val="3366FF"/>
                </a:solidFill>
              </a:rPr>
              <a:t>()</a:t>
            </a:r>
            <a:endParaRPr lang="de-DE" dirty="0">
              <a:solidFill>
                <a:srgbClr val="3366FF"/>
              </a:solidFill>
            </a:endParaRPr>
          </a:p>
        </p:txBody>
      </p:sp>
      <p:cxnSp>
        <p:nvCxnSpPr>
          <p:cNvPr id="26" name="Gerade Verbindung mit Pfeil 25"/>
          <p:cNvCxnSpPr/>
          <p:nvPr/>
        </p:nvCxnSpPr>
        <p:spPr bwMode="auto">
          <a:xfrm flipV="1">
            <a:off x="1037572" y="1898952"/>
            <a:ext cx="3188705" cy="1093029"/>
          </a:xfrm>
          <a:prstGeom prst="straightConnector1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hteck 28"/>
          <p:cNvSpPr/>
          <p:nvPr/>
        </p:nvSpPr>
        <p:spPr bwMode="auto">
          <a:xfrm>
            <a:off x="4226538" y="1825929"/>
            <a:ext cx="1137293" cy="250344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cxnSp>
        <p:nvCxnSpPr>
          <p:cNvPr id="30" name="Gerade Verbindung mit Pfeil 29"/>
          <p:cNvCxnSpPr/>
          <p:nvPr/>
        </p:nvCxnSpPr>
        <p:spPr bwMode="auto">
          <a:xfrm flipV="1">
            <a:off x="971690" y="2215079"/>
            <a:ext cx="501913" cy="745291"/>
          </a:xfrm>
          <a:prstGeom prst="straightConnector1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feld 31"/>
          <p:cNvSpPr txBox="1"/>
          <p:nvPr/>
        </p:nvSpPr>
        <p:spPr>
          <a:xfrm rot="19300733">
            <a:off x="1976682" y="21509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3366FF"/>
                </a:solidFill>
              </a:rPr>
              <a:t>c</a:t>
            </a:r>
            <a:endParaRPr lang="de-DE" dirty="0">
              <a:solidFill>
                <a:srgbClr val="3366FF"/>
              </a:solidFill>
            </a:endParaRPr>
          </a:p>
        </p:txBody>
      </p:sp>
      <p:cxnSp>
        <p:nvCxnSpPr>
          <p:cNvPr id="33" name="Gerade Verbindung mit Pfeil 32"/>
          <p:cNvCxnSpPr/>
          <p:nvPr/>
        </p:nvCxnSpPr>
        <p:spPr bwMode="auto">
          <a:xfrm>
            <a:off x="1809843" y="2036165"/>
            <a:ext cx="2531041" cy="250075"/>
          </a:xfrm>
          <a:prstGeom prst="straightConnector1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hteck 35"/>
          <p:cNvSpPr/>
          <p:nvPr/>
        </p:nvSpPr>
        <p:spPr bwMode="auto">
          <a:xfrm>
            <a:off x="4424501" y="2166594"/>
            <a:ext cx="4123664" cy="250344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24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22" grpId="0" animBg="1"/>
      <p:bldP spid="25" grpId="0"/>
      <p:bldP spid="29" grpId="0" animBg="1"/>
      <p:bldP spid="32" grpId="0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Network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large</a:t>
            </a:r>
            <a:endParaRPr lang="de-DE" dirty="0"/>
          </a:p>
        </p:txBody>
      </p:sp>
      <p:pic>
        <p:nvPicPr>
          <p:cNvPr id="4" name="Inhaltsplatzhalter 3" descr="Bildschirmfoto 2015-01-22 um 11.02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86" r="-33586"/>
          <a:stretch>
            <a:fillRect/>
          </a:stretch>
        </p:blipFill>
        <p:spPr>
          <a:xfrm>
            <a:off x="-631232" y="501445"/>
            <a:ext cx="9871055" cy="4565363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28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Generating </a:t>
            </a: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modern </a:t>
            </a:r>
            <a:r>
              <a:rPr lang="de-DE" dirty="0" err="1" smtClean="0"/>
              <a:t>Processors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pipeline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generated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endParaRPr lang="de-DE" dirty="0"/>
          </a:p>
          <a:p>
            <a:pPr marL="285750" indent="-285750">
              <a:buFont typeface="Arial" charset="0"/>
              <a:buChar char="•"/>
            </a:pPr>
            <a:r>
              <a:rPr lang="de-DE" b="1" dirty="0" err="1" smtClean="0"/>
              <a:t>consume</a:t>
            </a:r>
            <a:r>
              <a:rPr lang="de-DE" b="1" dirty="0" smtClean="0"/>
              <a:t>()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endParaRPr lang="de-DE" dirty="0" smtClean="0"/>
          </a:p>
          <a:p>
            <a:pPr marL="285750" indent="-285750">
              <a:buFont typeface="Arial" charset="0"/>
              <a:buChar char="•"/>
            </a:pPr>
            <a:r>
              <a:rPr lang="de-DE" b="1" dirty="0" err="1" smtClean="0"/>
              <a:t>produce</a:t>
            </a:r>
            <a:r>
              <a:rPr lang="de-DE" b="1" dirty="0" smtClean="0"/>
              <a:t>()</a:t>
            </a:r>
          </a:p>
          <a:p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machine-agnostic</a:t>
            </a:r>
            <a:r>
              <a:rPr lang="de-DE" dirty="0" smtClean="0"/>
              <a:t> (i.e.,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independent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processor</a:t>
            </a:r>
            <a:r>
              <a:rPr lang="de-DE" dirty="0" smtClean="0"/>
              <a:t> on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executed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benefit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-independent </a:t>
            </a:r>
            <a:r>
              <a:rPr lang="de-DE" dirty="0" err="1" smtClean="0"/>
              <a:t>compiler</a:t>
            </a:r>
            <a:r>
              <a:rPr lang="de-DE" dirty="0" smtClean="0"/>
              <a:t> </a:t>
            </a:r>
            <a:r>
              <a:rPr lang="de-DE" dirty="0" err="1" smtClean="0"/>
              <a:t>framework</a:t>
            </a:r>
            <a:r>
              <a:rPr lang="de-DE" dirty="0" smtClean="0"/>
              <a:t> LLVM (Low Level Virtual Machine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smtClean="0"/>
              <a:t>LLVM </a:t>
            </a:r>
            <a:r>
              <a:rPr lang="de-DE" dirty="0" err="1" smtClean="0"/>
              <a:t>optimizes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generated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particular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However</a:t>
            </a:r>
            <a:r>
              <a:rPr lang="de-DE" dirty="0" smtClean="0"/>
              <a:t>,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not </a:t>
            </a:r>
            <a:r>
              <a:rPr lang="de-DE" dirty="0" err="1" smtClean="0"/>
              <a:t>optimize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execution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endParaRPr lang="de-DE" dirty="0" smtClean="0"/>
          </a:p>
          <a:p>
            <a:pPr lvl="1"/>
            <a:r>
              <a:rPr lang="de-DE" b="1" dirty="0" err="1"/>
              <a:t>m</a:t>
            </a:r>
            <a:r>
              <a:rPr lang="de-DE" b="1" dirty="0" err="1" smtClean="0"/>
              <a:t>assively</a:t>
            </a:r>
            <a:r>
              <a:rPr lang="de-DE" b="1" dirty="0" smtClean="0"/>
              <a:t> parallel </a:t>
            </a:r>
            <a:r>
              <a:rPr lang="de-DE" b="1" dirty="0" err="1" smtClean="0"/>
              <a:t>execution</a:t>
            </a:r>
            <a:r>
              <a:rPr lang="de-DE" b="1" dirty="0" smtClean="0"/>
              <a:t> </a:t>
            </a:r>
            <a:r>
              <a:rPr lang="de-DE" dirty="0" smtClean="0"/>
              <a:t>on multi-core </a:t>
            </a:r>
            <a:r>
              <a:rPr lang="de-DE" dirty="0" err="1" smtClean="0"/>
              <a:t>machines</a:t>
            </a:r>
            <a:endParaRPr lang="de-DE" dirty="0" smtClean="0"/>
          </a:p>
          <a:p>
            <a:pPr lvl="1"/>
            <a:r>
              <a:rPr lang="de-DE" b="1" dirty="0" err="1"/>
              <a:t>l</a:t>
            </a:r>
            <a:r>
              <a:rPr lang="de-DE" b="1" dirty="0" err="1" smtClean="0"/>
              <a:t>ocal</a:t>
            </a:r>
            <a:r>
              <a:rPr lang="de-DE" b="1" dirty="0" smtClean="0"/>
              <a:t> </a:t>
            </a:r>
            <a:r>
              <a:rPr lang="de-DE" b="1" dirty="0" err="1" smtClean="0"/>
              <a:t>processing</a:t>
            </a:r>
            <a:r>
              <a:rPr lang="de-DE" b="1" dirty="0" smtClean="0"/>
              <a:t> on NUMA</a:t>
            </a:r>
            <a:r>
              <a:rPr lang="de-DE" dirty="0" smtClean="0"/>
              <a:t> (non-uniform </a:t>
            </a:r>
            <a:r>
              <a:rPr lang="de-DE" dirty="0" err="1" smtClean="0"/>
              <a:t>memory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) </a:t>
            </a:r>
            <a:r>
              <a:rPr lang="de-DE" dirty="0" err="1" smtClean="0"/>
              <a:t>machines</a:t>
            </a:r>
            <a:r>
              <a:rPr lang="de-DE" dirty="0" smtClean="0"/>
              <a:t> </a:t>
            </a:r>
            <a:r>
              <a:rPr lang="de-DE" dirty="0" err="1" smtClean="0"/>
              <a:t>where</a:t>
            </a:r>
            <a:r>
              <a:rPr lang="de-DE" dirty="0" smtClean="0"/>
              <a:t> DRAM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segmented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multiple </a:t>
            </a:r>
            <a:r>
              <a:rPr lang="de-DE" dirty="0" err="1" smtClean="0"/>
              <a:t>regions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runtime</a:t>
            </a:r>
            <a:r>
              <a:rPr lang="de-DE" dirty="0" smtClean="0"/>
              <a:t> </a:t>
            </a:r>
            <a:r>
              <a:rPr lang="de-DE" dirty="0" err="1" smtClean="0"/>
              <a:t>execution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HyPer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15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Anwendungsoperationen in der Datenbank: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Stored</a:t>
            </a:r>
            <a:r>
              <a:rPr lang="de-DE" sz="2400" dirty="0" smtClean="0"/>
              <a:t> </a:t>
            </a:r>
            <a:r>
              <a:rPr lang="de-DE" sz="2400" dirty="0" err="1"/>
              <a:t>Procedures</a:t>
            </a:r>
            <a:endParaRPr lang="de-DE" sz="2400" dirty="0"/>
          </a:p>
        </p:txBody>
      </p:sp>
      <p:pic>
        <p:nvPicPr>
          <p:cNvPr id="4" name="Inhaltsplatzhalter 3" descr="Bildschirmfoto 2014-01-24 um 12.18.2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881" b="-71881"/>
          <a:stretch>
            <a:fillRect/>
          </a:stretch>
        </p:blipFill>
        <p:spPr>
          <a:xfrm>
            <a:off x="408665" y="-68645"/>
            <a:ext cx="7592335" cy="4681940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01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Bildschirmfoto 2014-01-24 um 12.19.0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" r="72"/>
          <a:stretch/>
        </p:blipFill>
        <p:spPr>
          <a:xfrm>
            <a:off x="1655676" y="-30882"/>
            <a:ext cx="4910224" cy="5174382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79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Snapshots für Anfragen</a:t>
            </a:r>
            <a:endParaRPr lang="de-DE" dirty="0"/>
          </a:p>
        </p:txBody>
      </p:sp>
      <p:sp>
        <p:nvSpPr>
          <p:cNvPr id="6" name="Pfeil nach rechts 5"/>
          <p:cNvSpPr/>
          <p:nvPr/>
        </p:nvSpPr>
        <p:spPr bwMode="auto">
          <a:xfrm>
            <a:off x="1143000" y="2409732"/>
            <a:ext cx="1484784" cy="648072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/>
              <a:t>OLTP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3113838" y="951570"/>
            <a:ext cx="3240360" cy="1566174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/>
              <a:t>Snapshot der Haupt-Datenbank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2627784" y="1923678"/>
            <a:ext cx="3132348" cy="1566174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/>
              <a:t>Haupt-Datenbank</a:t>
            </a:r>
          </a:p>
        </p:txBody>
      </p:sp>
      <p:sp>
        <p:nvSpPr>
          <p:cNvPr id="8" name="Pfeil nach links 7"/>
          <p:cNvSpPr/>
          <p:nvPr/>
        </p:nvSpPr>
        <p:spPr bwMode="auto">
          <a:xfrm>
            <a:off x="6354198" y="1329612"/>
            <a:ext cx="1404156" cy="810090"/>
          </a:xfrm>
          <a:prstGeom prst="leftArrow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r>
              <a:rPr lang="de-DE" dirty="0"/>
              <a:t>OLAP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9D18F-A75B-4024-8661-6ACADD51BFA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0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Update </a:t>
            </a:r>
            <a:r>
              <a:rPr lang="de-DE" dirty="0" err="1" smtClean="0"/>
              <a:t>Staging</a:t>
            </a:r>
            <a:r>
              <a:rPr lang="de-DE" dirty="0" smtClean="0"/>
              <a:t>: In vielen Systemen verwendet, </a:t>
            </a:r>
            <a:br>
              <a:rPr lang="de-DE" dirty="0" smtClean="0"/>
            </a:br>
            <a:r>
              <a:rPr lang="de-DE" dirty="0" err="1" smtClean="0"/>
              <a:t>zB</a:t>
            </a:r>
            <a:r>
              <a:rPr lang="de-DE" dirty="0" smtClean="0"/>
              <a:t>. Hana von SAP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724" y="1653648"/>
            <a:ext cx="51149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Scan-</a:t>
            </a:r>
            <a:r>
              <a:rPr lang="de-DE" dirty="0" err="1" smtClean="0"/>
              <a:t>only</a:t>
            </a:r>
            <a:r>
              <a:rPr lang="de-DE" dirty="0" smtClean="0"/>
              <a:t> Datenbanken: ISAO von IBM oder </a:t>
            </a:r>
            <a:br>
              <a:rPr lang="de-DE" dirty="0" smtClean="0"/>
            </a:br>
            <a:r>
              <a:rPr lang="de-DE" dirty="0" err="1" smtClean="0"/>
              <a:t>Crescando</a:t>
            </a:r>
            <a:r>
              <a:rPr lang="de-DE" dirty="0" smtClean="0"/>
              <a:t> von der ETHZ</a:t>
            </a:r>
            <a:endParaRPr lang="de-DE" dirty="0"/>
          </a:p>
        </p:txBody>
      </p:sp>
      <p:pic>
        <p:nvPicPr>
          <p:cNvPr id="279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789552"/>
            <a:ext cx="4593377" cy="422762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0"/>
            <a:ext cx="7047402" cy="857250"/>
          </a:xfrm>
        </p:spPr>
        <p:txBody>
          <a:bodyPr/>
          <a:lstStyle/>
          <a:p>
            <a:r>
              <a:rPr lang="de-DE" dirty="0" smtClean="0"/>
              <a:t>Ursprüngliches Schattenspeicher-Verfahren: Lorie77 für IBM System 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3719" y="1113589"/>
            <a:ext cx="5136356" cy="396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411510"/>
            <a:ext cx="6129300" cy="357504"/>
          </a:xfrm>
        </p:spPr>
        <p:txBody>
          <a:bodyPr/>
          <a:lstStyle/>
          <a:p>
            <a:r>
              <a:rPr lang="de-DE" dirty="0" err="1" smtClean="0"/>
              <a:t>Copy</a:t>
            </a:r>
            <a:r>
              <a:rPr lang="de-DE" dirty="0" smtClean="0"/>
              <a:t> on Write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5827" y="2625756"/>
            <a:ext cx="5279231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3" y="1"/>
            <a:ext cx="5279231" cy="2593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ihandform 11"/>
          <p:cNvSpPr/>
          <p:nvPr/>
        </p:nvSpPr>
        <p:spPr bwMode="auto">
          <a:xfrm>
            <a:off x="4231481" y="4207669"/>
            <a:ext cx="1576388" cy="692944"/>
          </a:xfrm>
          <a:custGeom>
            <a:avLst/>
            <a:gdLst>
              <a:gd name="connsiteX0" fmla="*/ 120650 w 2101850"/>
              <a:gd name="connsiteY0" fmla="*/ 0 h 923925"/>
              <a:gd name="connsiteX1" fmla="*/ 330200 w 2101850"/>
              <a:gd name="connsiteY1" fmla="*/ 781050 h 923925"/>
              <a:gd name="connsiteX2" fmla="*/ 2101850 w 2101850"/>
              <a:gd name="connsiteY2" fmla="*/ 8572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1850" h="923925">
                <a:moveTo>
                  <a:pt x="120650" y="0"/>
                </a:moveTo>
                <a:cubicBezTo>
                  <a:pt x="60325" y="319087"/>
                  <a:pt x="0" y="638175"/>
                  <a:pt x="330200" y="781050"/>
                </a:cubicBezTo>
                <a:cubicBezTo>
                  <a:pt x="660400" y="923925"/>
                  <a:pt x="1381125" y="890587"/>
                  <a:pt x="2101850" y="85725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b="1" dirty="0">
                <a:solidFill>
                  <a:srgbClr val="FF0000"/>
                </a:solidFill>
              </a:rPr>
              <a:t>Update </a:t>
            </a:r>
            <a:r>
              <a:rPr lang="de-DE" sz="1350" b="1" dirty="0" err="1">
                <a:solidFill>
                  <a:srgbClr val="FF0000"/>
                </a:solidFill>
              </a:rPr>
              <a:t>a</a:t>
            </a:r>
            <a:r>
              <a:rPr lang="de-DE" sz="1350" b="1" dirty="0" err="1">
                <a:solidFill>
                  <a:srgbClr val="FF0000"/>
                </a:solidFill>
                <a:sym typeface="Wingdings" pitchFamily="2" charset="2"/>
              </a:rPr>
              <a:t>a</a:t>
            </a:r>
            <a:r>
              <a:rPr lang="de-DE" sz="1350" b="1" dirty="0">
                <a:solidFill>
                  <a:srgbClr val="FF0000"/>
                </a:solidFill>
                <a:sym typeface="Wingdings" pitchFamily="2" charset="2"/>
              </a:rPr>
              <a:t>‘</a:t>
            </a:r>
            <a:endParaRPr lang="de-DE" sz="1350" b="1" dirty="0">
              <a:solidFill>
                <a:srgbClr val="FF0000"/>
              </a:solidFill>
            </a:endParaRPr>
          </a:p>
        </p:txBody>
      </p:sp>
      <p:sp>
        <p:nvSpPr>
          <p:cNvPr id="16" name="Freihandform 15"/>
          <p:cNvSpPr/>
          <p:nvPr/>
        </p:nvSpPr>
        <p:spPr bwMode="auto">
          <a:xfrm>
            <a:off x="6172200" y="4236244"/>
            <a:ext cx="842963" cy="747713"/>
          </a:xfrm>
          <a:custGeom>
            <a:avLst/>
            <a:gdLst>
              <a:gd name="connsiteX0" fmla="*/ 0 w 1123950"/>
              <a:gd name="connsiteY0" fmla="*/ 952500 h 996950"/>
              <a:gd name="connsiteX1" fmla="*/ 457200 w 1123950"/>
              <a:gd name="connsiteY1" fmla="*/ 971550 h 996950"/>
              <a:gd name="connsiteX2" fmla="*/ 838200 w 1123950"/>
              <a:gd name="connsiteY2" fmla="*/ 800100 h 996950"/>
              <a:gd name="connsiteX3" fmla="*/ 1085850 w 1123950"/>
              <a:gd name="connsiteY3" fmla="*/ 609600 h 996950"/>
              <a:gd name="connsiteX4" fmla="*/ 1066800 w 1123950"/>
              <a:gd name="connsiteY4" fmla="*/ 285750 h 996950"/>
              <a:gd name="connsiteX5" fmla="*/ 742950 w 1123950"/>
              <a:gd name="connsiteY5" fmla="*/ 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3950" h="996950">
                <a:moveTo>
                  <a:pt x="0" y="952500"/>
                </a:moveTo>
                <a:cubicBezTo>
                  <a:pt x="158750" y="974725"/>
                  <a:pt x="317500" y="996950"/>
                  <a:pt x="457200" y="971550"/>
                </a:cubicBezTo>
                <a:cubicBezTo>
                  <a:pt x="596900" y="946150"/>
                  <a:pt x="733425" y="860425"/>
                  <a:pt x="838200" y="800100"/>
                </a:cubicBezTo>
                <a:cubicBezTo>
                  <a:pt x="942975" y="739775"/>
                  <a:pt x="1047750" y="695325"/>
                  <a:pt x="1085850" y="609600"/>
                </a:cubicBezTo>
                <a:cubicBezTo>
                  <a:pt x="1123950" y="523875"/>
                  <a:pt x="1123950" y="387350"/>
                  <a:pt x="1066800" y="285750"/>
                </a:cubicBezTo>
                <a:cubicBezTo>
                  <a:pt x="1009650" y="184150"/>
                  <a:pt x="876300" y="92075"/>
                  <a:pt x="742950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endParaRPr lang="de-DE" sz="1350" dirty="0"/>
          </a:p>
          <a:p>
            <a:pPr algn="ctr" defTabSz="685800"/>
            <a:r>
              <a:rPr lang="de-DE" b="1" dirty="0">
                <a:solidFill>
                  <a:srgbClr val="FF0000"/>
                </a:solidFill>
              </a:rPr>
              <a:t>2 µs </a:t>
            </a:r>
            <a:r>
              <a:rPr lang="de-DE" sz="1350" dirty="0"/>
              <a:t>  </a:t>
            </a:r>
          </a:p>
        </p:txBody>
      </p:sp>
      <p:sp>
        <p:nvSpPr>
          <p:cNvPr id="20" name="Freihandform 19"/>
          <p:cNvSpPr/>
          <p:nvPr/>
        </p:nvSpPr>
        <p:spPr bwMode="auto">
          <a:xfrm>
            <a:off x="6593681" y="3493294"/>
            <a:ext cx="1357313" cy="671513"/>
          </a:xfrm>
          <a:custGeom>
            <a:avLst/>
            <a:gdLst>
              <a:gd name="connsiteX0" fmla="*/ 1809750 w 1809750"/>
              <a:gd name="connsiteY0" fmla="*/ 0 h 895350"/>
              <a:gd name="connsiteX1" fmla="*/ 533400 w 1809750"/>
              <a:gd name="connsiteY1" fmla="*/ 342900 h 895350"/>
              <a:gd name="connsiteX2" fmla="*/ 476250 w 1809750"/>
              <a:gd name="connsiteY2" fmla="*/ 685800 h 895350"/>
              <a:gd name="connsiteX3" fmla="*/ 19050 w 1809750"/>
              <a:gd name="connsiteY3" fmla="*/ 876300 h 895350"/>
              <a:gd name="connsiteX4" fmla="*/ 19050 w 1809750"/>
              <a:gd name="connsiteY4" fmla="*/ 876300 h 895350"/>
              <a:gd name="connsiteX5" fmla="*/ 0 w 1809750"/>
              <a:gd name="connsiteY5" fmla="*/ 89535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9750" h="895350">
                <a:moveTo>
                  <a:pt x="1809750" y="0"/>
                </a:moveTo>
                <a:cubicBezTo>
                  <a:pt x="1282700" y="114300"/>
                  <a:pt x="755650" y="228600"/>
                  <a:pt x="533400" y="342900"/>
                </a:cubicBezTo>
                <a:cubicBezTo>
                  <a:pt x="311150" y="457200"/>
                  <a:pt x="561975" y="596900"/>
                  <a:pt x="476250" y="685800"/>
                </a:cubicBezTo>
                <a:cubicBezTo>
                  <a:pt x="390525" y="774700"/>
                  <a:pt x="19050" y="876300"/>
                  <a:pt x="19050" y="876300"/>
                </a:cubicBezTo>
                <a:lnTo>
                  <a:pt x="19050" y="876300"/>
                </a:lnTo>
                <a:lnTo>
                  <a:pt x="0" y="895350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/>
            <a:endParaRPr lang="de-DE" sz="1350"/>
          </a:p>
        </p:txBody>
      </p:sp>
      <p:sp>
        <p:nvSpPr>
          <p:cNvPr id="22" name="Freihandform 21"/>
          <p:cNvSpPr/>
          <p:nvPr/>
        </p:nvSpPr>
        <p:spPr bwMode="auto">
          <a:xfrm>
            <a:off x="3771900" y="821532"/>
            <a:ext cx="1457325" cy="1450181"/>
          </a:xfrm>
          <a:custGeom>
            <a:avLst/>
            <a:gdLst>
              <a:gd name="connsiteX0" fmla="*/ 1943100 w 1943100"/>
              <a:gd name="connsiteY0" fmla="*/ 0 h 1933575"/>
              <a:gd name="connsiteX1" fmla="*/ 1714500 w 1943100"/>
              <a:gd name="connsiteY1" fmla="*/ 571500 h 1933575"/>
              <a:gd name="connsiteX2" fmla="*/ 933450 w 1943100"/>
              <a:gd name="connsiteY2" fmla="*/ 952500 h 1933575"/>
              <a:gd name="connsiteX3" fmla="*/ 133350 w 1943100"/>
              <a:gd name="connsiteY3" fmla="*/ 1790700 h 1933575"/>
              <a:gd name="connsiteX4" fmla="*/ 133350 w 1943100"/>
              <a:gd name="connsiteY4" fmla="*/ 18097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100" h="1933575">
                <a:moveTo>
                  <a:pt x="1943100" y="0"/>
                </a:moveTo>
                <a:cubicBezTo>
                  <a:pt x="1912937" y="206375"/>
                  <a:pt x="1882775" y="412750"/>
                  <a:pt x="1714500" y="571500"/>
                </a:cubicBezTo>
                <a:cubicBezTo>
                  <a:pt x="1546225" y="730250"/>
                  <a:pt x="1196975" y="749300"/>
                  <a:pt x="933450" y="952500"/>
                </a:cubicBezTo>
                <a:cubicBezTo>
                  <a:pt x="669925" y="1155700"/>
                  <a:pt x="266700" y="1647825"/>
                  <a:pt x="133350" y="1790700"/>
                </a:cubicBezTo>
                <a:cubicBezTo>
                  <a:pt x="0" y="1933575"/>
                  <a:pt x="66675" y="1871662"/>
                  <a:pt x="133350" y="1809750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/>
            <a:endParaRPr lang="de-DE" sz="135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0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0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Snapshotting</a:t>
            </a:r>
            <a:r>
              <a:rPr lang="de-DE" dirty="0" smtClean="0"/>
              <a:t> via </a:t>
            </a:r>
            <a:r>
              <a:rPr lang="de-DE" dirty="0" err="1" smtClean="0"/>
              <a:t>fork-ing</a:t>
            </a:r>
            <a:r>
              <a:rPr lang="de-DE" dirty="0" smtClean="0"/>
              <a:t>: Details</a:t>
            </a:r>
            <a:endParaRPr lang="de-DE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997" y="1167594"/>
            <a:ext cx="6920003" cy="351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Snapshot Maintenance: </a:t>
            </a:r>
            <a:r>
              <a:rPr lang="de-DE" dirty="0" err="1" smtClean="0"/>
              <a:t>copy</a:t>
            </a:r>
            <a:r>
              <a:rPr lang="de-DE" dirty="0" smtClean="0"/>
              <a:t> on </a:t>
            </a:r>
            <a:r>
              <a:rPr lang="de-DE" dirty="0" err="1" smtClean="0"/>
              <a:t>write</a:t>
            </a:r>
            <a:endParaRPr lang="de-DE" dirty="0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80" y="1221600"/>
            <a:ext cx="6985919" cy="373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Einsatz von Hauptspeicher-Datenbanksystemen</a:t>
            </a:r>
            <a:endParaRPr lang="de-DE" dirty="0"/>
          </a:p>
        </p:txBody>
      </p:sp>
      <p:pic>
        <p:nvPicPr>
          <p:cNvPr id="4" name="Inhaltsplatzhalter 3" descr="Bildschirmfoto 2014-01-24 um 11.17.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91" b="-20391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04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Fast </a:t>
            </a:r>
            <a:r>
              <a:rPr lang="de-DE" dirty="0" err="1" smtClean="0"/>
              <a:t>because</a:t>
            </a:r>
            <a:r>
              <a:rPr lang="de-DE" dirty="0" smtClean="0"/>
              <a:t> of Hardware-Support: MMU</a:t>
            </a:r>
            <a:endParaRPr lang="de-DE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2399" y="843559"/>
            <a:ext cx="6687973" cy="411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OLAP </a:t>
            </a:r>
            <a:r>
              <a:rPr lang="de-DE" dirty="0" err="1" smtClean="0"/>
              <a:t>Queries</a:t>
            </a:r>
            <a:r>
              <a:rPr lang="de-DE" dirty="0" smtClean="0"/>
              <a:t> on </a:t>
            </a:r>
            <a:r>
              <a:rPr lang="de-DE" dirty="0" err="1" smtClean="0"/>
              <a:t>Tx-Consistent</a:t>
            </a:r>
            <a:r>
              <a:rPr lang="de-DE" dirty="0" smtClean="0"/>
              <a:t> Snapshots</a:t>
            </a: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2494" y="1232298"/>
            <a:ext cx="7098506" cy="3539728"/>
          </a:xfr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Multiple Query Sessions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3" y="543520"/>
            <a:ext cx="7338797" cy="4585309"/>
          </a:xfrm>
        </p:spPr>
      </p:pic>
      <p:sp>
        <p:nvSpPr>
          <p:cNvPr id="278530" name="Ink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99210" y="3027760"/>
            <a:ext cx="134540" cy="13097"/>
          </a:xfrm>
          <a:custGeom>
            <a:avLst/>
            <a:gdLst>
              <a:gd name="T0" fmla="+- 0 8111 7615"/>
              <a:gd name="T1" fmla="*/ T0 w 497"/>
              <a:gd name="T2" fmla="+- 0 11212 11212"/>
              <a:gd name="T3" fmla="*/ 11212 h 50"/>
              <a:gd name="T4" fmla="+- 0 7999 7615"/>
              <a:gd name="T5" fmla="*/ T4 w 497"/>
              <a:gd name="T6" fmla="+- 0 11212 11212"/>
              <a:gd name="T7" fmla="*/ 11212 h 50"/>
              <a:gd name="T8" fmla="+- 0 7896 7615"/>
              <a:gd name="T9" fmla="*/ T8 w 497"/>
              <a:gd name="T10" fmla="+- 0 11225 11212"/>
              <a:gd name="T11" fmla="*/ 11225 h 50"/>
              <a:gd name="T12" fmla="+- 0 7789 7615"/>
              <a:gd name="T13" fmla="*/ T12 w 497"/>
              <a:gd name="T14" fmla="+- 0 11237 11212"/>
              <a:gd name="T15" fmla="*/ 11237 h 50"/>
              <a:gd name="T16" fmla="+- 0 7772 7615"/>
              <a:gd name="T17" fmla="*/ T16 w 497"/>
              <a:gd name="T18" fmla="+- 0 11239 11212"/>
              <a:gd name="T19" fmla="*/ 11239 h 50"/>
              <a:gd name="T20" fmla="+- 0 7577 7615"/>
              <a:gd name="T21" fmla="*/ T20 w 497"/>
              <a:gd name="T22" fmla="+- 0 11261 11212"/>
              <a:gd name="T23" fmla="*/ 11261 h 50"/>
              <a:gd name="T24" fmla="+- 0 7640 7615"/>
              <a:gd name="T25" fmla="*/ T24 w 497"/>
              <a:gd name="T26" fmla="+- 0 11261 11212"/>
              <a:gd name="T27" fmla="*/ 11261 h 50"/>
              <a:gd name="T28" fmla="+- 0 7656 7615"/>
              <a:gd name="T29" fmla="*/ T28 w 497"/>
              <a:gd name="T30" fmla="+- 0 11261 11212"/>
              <a:gd name="T31" fmla="*/ 11261 h 50"/>
              <a:gd name="T32" fmla="+- 0 7673 7615"/>
              <a:gd name="T33" fmla="*/ T32 w 497"/>
              <a:gd name="T34" fmla="+- 0 11261 11212"/>
              <a:gd name="T35" fmla="*/ 11261 h 50"/>
              <a:gd name="T36" fmla="+- 0 7689 7615"/>
              <a:gd name="T37" fmla="*/ T36 w 497"/>
              <a:gd name="T38" fmla="+- 0 11261 11212"/>
              <a:gd name="T39" fmla="*/ 11261 h 5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497" h="50" extrusionOk="0">
                <a:moveTo>
                  <a:pt x="496" y="0"/>
                </a:moveTo>
                <a:cubicBezTo>
                  <a:pt x="384" y="0"/>
                  <a:pt x="281" y="13"/>
                  <a:pt x="174" y="25"/>
                </a:cubicBezTo>
                <a:cubicBezTo>
                  <a:pt x="157" y="27"/>
                  <a:pt x="-38" y="49"/>
                  <a:pt x="25" y="49"/>
                </a:cubicBezTo>
                <a:cubicBezTo>
                  <a:pt x="41" y="49"/>
                  <a:pt x="58" y="49"/>
                  <a:pt x="74" y="49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Synchronization-Assertions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Serializability</a:t>
            </a:r>
            <a:r>
              <a:rPr lang="de-DE" dirty="0" smtClean="0"/>
              <a:t> of </a:t>
            </a:r>
            <a:r>
              <a:rPr lang="de-DE" dirty="0" err="1" smtClean="0"/>
              <a:t>the</a:t>
            </a:r>
            <a:r>
              <a:rPr lang="de-DE" dirty="0" smtClean="0"/>
              <a:t> OLTP Transactions</a:t>
            </a:r>
          </a:p>
          <a:p>
            <a:pPr lvl="1"/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else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executed</a:t>
            </a:r>
            <a:r>
              <a:rPr lang="de-DE" dirty="0" smtClean="0"/>
              <a:t> </a:t>
            </a:r>
            <a:r>
              <a:rPr lang="de-DE" dirty="0" err="1" smtClean="0"/>
              <a:t>serially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ACID </a:t>
            </a:r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err="1" smtClean="0">
                <a:sym typeface="Wingdings" pitchFamily="2" charset="2"/>
              </a:rPr>
              <a:t>see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coming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slides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dirty="0" smtClean="0"/>
              <a:t>Snapshot </a:t>
            </a:r>
            <a:r>
              <a:rPr lang="de-DE" dirty="0" err="1" smtClean="0"/>
              <a:t>isolation</a:t>
            </a:r>
            <a:r>
              <a:rPr lang="de-DE" dirty="0" smtClean="0"/>
              <a:t> of </a:t>
            </a:r>
            <a:r>
              <a:rPr lang="de-DE" dirty="0" err="1" smtClean="0"/>
              <a:t>the</a:t>
            </a:r>
            <a:r>
              <a:rPr lang="de-DE" dirty="0" smtClean="0"/>
              <a:t> OLAP </a:t>
            </a:r>
            <a:r>
              <a:rPr lang="de-DE" dirty="0" err="1" smtClean="0"/>
              <a:t>queries</a:t>
            </a:r>
            <a:endParaRPr lang="de-DE" dirty="0" smtClean="0"/>
          </a:p>
          <a:p>
            <a:pPr lvl="1"/>
            <a:r>
              <a:rPr lang="de-DE" dirty="0" smtClean="0"/>
              <a:t>Multi-</a:t>
            </a:r>
            <a:r>
              <a:rPr lang="de-DE" dirty="0" err="1" smtClean="0"/>
              <a:t>version</a:t>
            </a:r>
            <a:r>
              <a:rPr lang="de-DE" dirty="0" smtClean="0"/>
              <a:t> </a:t>
            </a:r>
            <a:r>
              <a:rPr lang="de-DE" dirty="0" err="1" smtClean="0"/>
              <a:t>mixed</a:t>
            </a:r>
            <a:r>
              <a:rPr lang="de-DE" dirty="0" smtClean="0"/>
              <a:t> </a:t>
            </a:r>
            <a:r>
              <a:rPr lang="de-DE" dirty="0" err="1" smtClean="0"/>
              <a:t>synchronization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endParaRPr lang="de-DE" dirty="0" smtClean="0"/>
          </a:p>
          <a:p>
            <a:pPr lvl="1"/>
            <a:r>
              <a:rPr lang="de-DE" dirty="0" err="1" smtClean="0"/>
              <a:t>Several</a:t>
            </a:r>
            <a:r>
              <a:rPr lang="de-DE" dirty="0" smtClean="0"/>
              <a:t> OLAP </a:t>
            </a:r>
            <a:r>
              <a:rPr lang="de-DE" dirty="0" err="1" smtClean="0"/>
              <a:t>queries</a:t>
            </a:r>
            <a:r>
              <a:rPr lang="de-DE" dirty="0" smtClean="0"/>
              <a:t> form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Tx</a:t>
            </a:r>
            <a:r>
              <a:rPr lang="de-DE" dirty="0" smtClean="0"/>
              <a:t> = OLAP Session</a:t>
            </a:r>
          </a:p>
          <a:p>
            <a:pPr lvl="1"/>
            <a:r>
              <a:rPr lang="de-DE" dirty="0" smtClean="0"/>
              <a:t>Bernstein, </a:t>
            </a:r>
            <a:r>
              <a:rPr lang="de-DE" dirty="0" err="1" smtClean="0"/>
              <a:t>Hadzilacos</a:t>
            </a:r>
            <a:r>
              <a:rPr lang="de-DE" dirty="0" smtClean="0"/>
              <a:t>, Goodman: Chapter 5.5</a:t>
            </a:r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7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Kompaktifizierung</a:t>
            </a:r>
            <a:r>
              <a:rPr lang="de-DE" dirty="0" smtClean="0"/>
              <a:t>: Motivation</a:t>
            </a:r>
            <a:endParaRPr lang="de-DE" dirty="0"/>
          </a:p>
        </p:txBody>
      </p:sp>
      <p:pic>
        <p:nvPicPr>
          <p:cNvPr id="5" name="Inhaltsplatzhalter 4" descr="Bildschirmfoto 2014-01-24 um 12.43.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968" b="-41968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4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Kompaktifizierung</a:t>
            </a:r>
            <a:r>
              <a:rPr lang="de-DE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</a:t>
            </a:r>
            <a:r>
              <a:rPr lang="de-DE" dirty="0" smtClean="0"/>
              <a:t>Datenbank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50" y="59377"/>
            <a:ext cx="5176807" cy="5026973"/>
          </a:xfrm>
        </p:spPr>
      </p:pic>
    </p:spTree>
    <p:extLst>
      <p:ext uri="{BB962C8B-B14F-4D97-AF65-F5344CB8AC3E}">
        <p14:creationId xmlns:p14="http://schemas.microsoft.com/office/powerpoint/2010/main" val="2106060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Invalidierung</a:t>
            </a:r>
            <a:r>
              <a:rPr lang="de-DE" dirty="0" smtClean="0"/>
              <a:t> gefrorener Datenobjekte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05" y="421574"/>
            <a:ext cx="6125953" cy="4721926"/>
          </a:xfrm>
        </p:spPr>
      </p:pic>
    </p:spTree>
    <p:extLst>
      <p:ext uri="{BB962C8B-B14F-4D97-AF65-F5344CB8AC3E}">
        <p14:creationId xmlns:p14="http://schemas.microsoft.com/office/powerpoint/2010/main" val="1736815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Transaktionsverwaltung: serielle Ausführung auf Partitionen</a:t>
            </a:r>
            <a:endParaRPr lang="de-DE" dirty="0"/>
          </a:p>
        </p:txBody>
      </p:sp>
      <p:pic>
        <p:nvPicPr>
          <p:cNvPr id="4" name="Inhaltsplatzhalter 3" descr="Bildschirmfoto 2014-01-24 um 12.44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194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99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7" y="1"/>
            <a:ext cx="6500813" cy="508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143000" y="482203"/>
            <a:ext cx="6300788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2250" b="1" kern="0" dirty="0">
                <a:solidFill>
                  <a:srgbClr val="0075BA"/>
                </a:solidFill>
                <a:latin typeface="+mj-lt"/>
                <a:ea typeface="+mj-ea"/>
                <a:cs typeface="+mj-cs"/>
              </a:rPr>
              <a:t>Snapshot </a:t>
            </a:r>
            <a:r>
              <a:rPr lang="de-DE" sz="2250" b="1" kern="0" dirty="0" err="1">
                <a:solidFill>
                  <a:srgbClr val="0075BA"/>
                </a:solidFill>
                <a:latin typeface="+mj-lt"/>
                <a:ea typeface="+mj-ea"/>
                <a:cs typeface="+mj-cs"/>
              </a:rPr>
              <a:t>used</a:t>
            </a:r>
            <a:r>
              <a:rPr lang="de-DE" sz="2250" b="1" kern="0" dirty="0">
                <a:solidFill>
                  <a:srgbClr val="0075BA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l" eaLnBrk="0" hangingPunct="0">
              <a:defRPr/>
            </a:pPr>
            <a:r>
              <a:rPr lang="de-DE" sz="2250" b="1" kern="0" dirty="0" err="1">
                <a:solidFill>
                  <a:srgbClr val="0075BA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de-DE" sz="2250" b="1" kern="0" dirty="0">
                <a:solidFill>
                  <a:srgbClr val="0075BA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250" b="1" kern="0" dirty="0" err="1">
                <a:solidFill>
                  <a:srgbClr val="0075BA"/>
                </a:solidFill>
                <a:latin typeface="+mj-lt"/>
                <a:ea typeface="+mj-ea"/>
                <a:cs typeface="+mj-cs"/>
              </a:rPr>
              <a:t>Tx-consistent</a:t>
            </a:r>
            <a:endParaRPr lang="de-DE" sz="2250" b="1" kern="0" dirty="0">
              <a:solidFill>
                <a:srgbClr val="0075BA"/>
              </a:solidFill>
              <a:latin typeface="+mj-lt"/>
              <a:ea typeface="+mj-ea"/>
              <a:cs typeface="+mj-cs"/>
            </a:endParaRPr>
          </a:p>
          <a:p>
            <a:pPr algn="l" eaLnBrk="0" hangingPunct="0">
              <a:defRPr/>
            </a:pPr>
            <a:r>
              <a:rPr lang="de-DE" sz="2250" b="1" kern="0" dirty="0">
                <a:solidFill>
                  <a:srgbClr val="0075BA"/>
                </a:solidFill>
                <a:latin typeface="+mj-lt"/>
                <a:ea typeface="+mj-ea"/>
                <a:cs typeface="+mj-cs"/>
              </a:rPr>
              <a:t>Backup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35077" y="70793"/>
            <a:ext cx="6407944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r>
              <a:rPr lang="de-DE" sz="2250" b="1" kern="0" dirty="0" err="1">
                <a:solidFill>
                  <a:srgbClr val="0075BA"/>
                </a:solidFill>
                <a:latin typeface="+mj-lt"/>
                <a:ea typeface="+mj-ea"/>
                <a:cs typeface="+mj-cs"/>
              </a:rPr>
              <a:t>Logging</a:t>
            </a:r>
            <a:r>
              <a:rPr lang="de-DE" sz="2250" b="1" kern="0" dirty="0">
                <a:solidFill>
                  <a:srgbClr val="0075BA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250" b="1" kern="0" dirty="0" err="1">
                <a:solidFill>
                  <a:srgbClr val="0075BA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de-DE" sz="2250" b="1" kern="0" dirty="0">
                <a:solidFill>
                  <a:srgbClr val="0075BA"/>
                </a:solidFill>
                <a:latin typeface="+mj-lt"/>
                <a:ea typeface="+mj-ea"/>
                <a:cs typeface="+mj-cs"/>
              </a:rPr>
              <a:t> Transaction </a:t>
            </a:r>
            <a:br>
              <a:rPr lang="de-DE" sz="2250" b="1" kern="0" dirty="0">
                <a:solidFill>
                  <a:srgbClr val="0075BA"/>
                </a:solidFill>
                <a:latin typeface="+mj-lt"/>
                <a:ea typeface="+mj-ea"/>
                <a:cs typeface="+mj-cs"/>
              </a:rPr>
            </a:br>
            <a:r>
              <a:rPr lang="de-DE" sz="2250" b="1" kern="0" dirty="0">
                <a:solidFill>
                  <a:srgbClr val="0075BA"/>
                </a:solidFill>
                <a:latin typeface="+mj-lt"/>
                <a:ea typeface="+mj-ea"/>
                <a:cs typeface="+mj-cs"/>
              </a:rPr>
              <a:t>Processing</a:t>
            </a:r>
          </a:p>
        </p:txBody>
      </p:sp>
      <p:sp>
        <p:nvSpPr>
          <p:cNvPr id="4" name="Wolkenförmige Legende 3"/>
          <p:cNvSpPr/>
          <p:nvPr/>
        </p:nvSpPr>
        <p:spPr bwMode="auto">
          <a:xfrm>
            <a:off x="857385" y="3813888"/>
            <a:ext cx="2160240" cy="1329612"/>
          </a:xfrm>
          <a:prstGeom prst="cloudCallout">
            <a:avLst>
              <a:gd name="adj1" fmla="val 76571"/>
              <a:gd name="adj2" fmla="val -90353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200" dirty="0" smtClean="0"/>
              <a:t>To Storage Server via 10 </a:t>
            </a:r>
            <a:r>
              <a:rPr lang="de-DE" sz="1200" dirty="0" err="1" smtClean="0"/>
              <a:t>Gb</a:t>
            </a:r>
            <a:r>
              <a:rPr lang="de-DE" sz="1200" dirty="0" smtClean="0"/>
              <a:t>/s </a:t>
            </a:r>
            <a:r>
              <a:rPr lang="de-DE" sz="1200" dirty="0" err="1" smtClean="0"/>
              <a:t>rDMA</a:t>
            </a:r>
            <a:r>
              <a:rPr lang="de-DE" sz="1200" dirty="0" smtClean="0"/>
              <a:t> Interface (e.g. </a:t>
            </a:r>
            <a:r>
              <a:rPr lang="de-DE" sz="1200" dirty="0" err="1" smtClean="0"/>
              <a:t>Myrinet</a:t>
            </a:r>
            <a:r>
              <a:rPr lang="de-DE" sz="1200" dirty="0" smtClean="0"/>
              <a:t> </a:t>
            </a:r>
            <a:r>
              <a:rPr lang="de-DE" sz="1200" dirty="0" err="1" smtClean="0"/>
              <a:t>or</a:t>
            </a:r>
            <a:r>
              <a:rPr lang="de-DE" sz="1200" dirty="0" smtClean="0"/>
              <a:t>  </a:t>
            </a:r>
            <a:r>
              <a:rPr lang="de-DE" sz="1200" dirty="0" err="1" smtClean="0"/>
              <a:t>Infiniband</a:t>
            </a:r>
            <a:r>
              <a:rPr lang="de-DE" sz="1200" dirty="0" smtClean="0"/>
              <a:t>)</a:t>
            </a:r>
            <a:endParaRPr lang="de-DE" sz="12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Machbarkeits“studie</a:t>
            </a:r>
            <a:r>
              <a:rPr lang="de-DE" dirty="0" smtClean="0"/>
              <a:t>“: Main Memory DBMS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85900" y="857238"/>
            <a:ext cx="3028950" cy="3740956"/>
          </a:xfrm>
        </p:spPr>
        <p:txBody>
          <a:bodyPr/>
          <a:lstStyle/>
          <a:p>
            <a:r>
              <a:rPr lang="de-DE" dirty="0" smtClean="0"/>
              <a:t>Amazon</a:t>
            </a:r>
          </a:p>
          <a:p>
            <a:pPr lvl="1"/>
            <a:r>
              <a:rPr lang="de-DE" dirty="0" smtClean="0"/>
              <a:t>Data Volume</a:t>
            </a:r>
          </a:p>
          <a:p>
            <a:pPr lvl="2"/>
            <a:r>
              <a:rPr lang="de-DE" dirty="0" smtClean="0"/>
              <a:t>Revenue: 15 </a:t>
            </a:r>
            <a:r>
              <a:rPr lang="de-DE" dirty="0" err="1" smtClean="0"/>
              <a:t>billion</a:t>
            </a:r>
            <a:r>
              <a:rPr lang="de-DE" dirty="0" smtClean="0"/>
              <a:t> Euro</a:t>
            </a:r>
          </a:p>
          <a:p>
            <a:pPr lvl="2"/>
            <a:r>
              <a:rPr lang="de-DE" dirty="0" err="1" smtClean="0"/>
              <a:t>Avg</a:t>
            </a:r>
            <a:r>
              <a:rPr lang="de-DE" dirty="0" smtClean="0"/>
              <a:t>. Item Price: 15 Euro</a:t>
            </a:r>
          </a:p>
          <a:p>
            <a:pPr lvl="2"/>
            <a:r>
              <a:rPr lang="de-DE" dirty="0" smtClean="0"/>
              <a:t>1 </a:t>
            </a:r>
            <a:r>
              <a:rPr lang="de-DE" dirty="0" err="1" smtClean="0"/>
              <a:t>billion</a:t>
            </a:r>
            <a:r>
              <a:rPr lang="de-DE" dirty="0" smtClean="0"/>
              <a:t> order </a:t>
            </a:r>
            <a:r>
              <a:rPr lang="de-DE" dirty="0" err="1" smtClean="0"/>
              <a:t>lines</a:t>
            </a:r>
            <a:r>
              <a:rPr lang="de-DE" dirty="0" smtClean="0"/>
              <a:t> per </a:t>
            </a:r>
            <a:r>
              <a:rPr lang="de-DE" dirty="0" err="1" smtClean="0"/>
              <a:t>year</a:t>
            </a:r>
            <a:endParaRPr lang="de-DE" dirty="0" smtClean="0"/>
          </a:p>
          <a:p>
            <a:pPr lvl="3"/>
            <a:r>
              <a:rPr lang="de-DE" dirty="0" smtClean="0"/>
              <a:t>54 Bytes per order </a:t>
            </a:r>
            <a:r>
              <a:rPr lang="de-DE" dirty="0" err="1" smtClean="0"/>
              <a:t>line</a:t>
            </a:r>
            <a:endParaRPr lang="de-DE" dirty="0" smtClean="0"/>
          </a:p>
          <a:p>
            <a:pPr lvl="3"/>
            <a:r>
              <a:rPr lang="de-DE" dirty="0" smtClean="0"/>
              <a:t>54 GB per </a:t>
            </a:r>
            <a:r>
              <a:rPr lang="de-DE" dirty="0" err="1" smtClean="0"/>
              <a:t>year</a:t>
            </a:r>
            <a:endParaRPr lang="de-DE" dirty="0" smtClean="0"/>
          </a:p>
          <a:p>
            <a:pPr lvl="3"/>
            <a:r>
              <a:rPr lang="de-DE" dirty="0" smtClean="0"/>
              <a:t>+ additional </a:t>
            </a:r>
            <a:r>
              <a:rPr lang="de-DE" dirty="0" err="1" smtClean="0"/>
              <a:t>data</a:t>
            </a:r>
            <a:endParaRPr lang="de-DE" dirty="0" smtClean="0"/>
          </a:p>
          <a:p>
            <a:pPr lvl="3"/>
            <a:r>
              <a:rPr lang="de-DE" dirty="0" smtClean="0"/>
              <a:t>- </a:t>
            </a:r>
            <a:r>
              <a:rPr lang="de-DE" dirty="0" err="1" smtClean="0"/>
              <a:t>compression</a:t>
            </a:r>
            <a:endParaRPr lang="de-DE" dirty="0" smtClean="0"/>
          </a:p>
          <a:p>
            <a:pPr lvl="1"/>
            <a:r>
              <a:rPr lang="de-DE" dirty="0" smtClean="0"/>
              <a:t>Transaction Rate</a:t>
            </a:r>
          </a:p>
          <a:p>
            <a:pPr lvl="2"/>
            <a:r>
              <a:rPr lang="de-DE" dirty="0" err="1" smtClean="0"/>
              <a:t>Avg</a:t>
            </a:r>
            <a:r>
              <a:rPr lang="de-DE" dirty="0" smtClean="0"/>
              <a:t>: 32 </a:t>
            </a:r>
            <a:r>
              <a:rPr lang="de-DE" dirty="0" err="1" smtClean="0"/>
              <a:t>orders</a:t>
            </a:r>
            <a:r>
              <a:rPr lang="de-DE" dirty="0" smtClean="0"/>
              <a:t> per s </a:t>
            </a:r>
          </a:p>
          <a:p>
            <a:pPr lvl="2"/>
            <a:r>
              <a:rPr lang="de-DE" dirty="0" smtClean="0"/>
              <a:t>Peak rate: </a:t>
            </a:r>
            <a:r>
              <a:rPr lang="de-DE" dirty="0" err="1" smtClean="0"/>
              <a:t>Thousands</a:t>
            </a:r>
            <a:r>
              <a:rPr lang="de-DE" dirty="0" smtClean="0"/>
              <a:t>/s</a:t>
            </a:r>
          </a:p>
          <a:p>
            <a:pPr lvl="2"/>
            <a:r>
              <a:rPr lang="de-DE" dirty="0" smtClean="0"/>
              <a:t>+ </a:t>
            </a:r>
            <a:r>
              <a:rPr lang="de-DE" dirty="0" err="1" smtClean="0"/>
              <a:t>inquiries</a:t>
            </a:r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857238"/>
            <a:ext cx="3028950" cy="3740956"/>
          </a:xfrm>
        </p:spPr>
        <p:txBody>
          <a:bodyPr/>
          <a:lstStyle/>
          <a:p>
            <a:r>
              <a:rPr lang="de-DE" dirty="0" smtClean="0"/>
              <a:t>Intel</a:t>
            </a:r>
          </a:p>
          <a:p>
            <a:pPr lvl="1"/>
            <a:r>
              <a:rPr lang="de-DE" dirty="0" err="1" smtClean="0"/>
              <a:t>Tera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Initiative</a:t>
            </a:r>
          </a:p>
          <a:p>
            <a:pPr lvl="1"/>
            <a:r>
              <a:rPr lang="de-DE" dirty="0" smtClean="0"/>
              <a:t>Server </a:t>
            </a:r>
            <a:r>
              <a:rPr lang="de-DE" dirty="0" err="1" smtClean="0"/>
              <a:t>with</a:t>
            </a:r>
            <a:r>
              <a:rPr lang="de-DE" dirty="0" smtClean="0"/>
              <a:t>  </a:t>
            </a:r>
            <a:r>
              <a:rPr lang="de-DE" dirty="0" err="1" smtClean="0"/>
              <a:t>several</a:t>
            </a:r>
            <a:r>
              <a:rPr lang="de-DE" dirty="0" smtClean="0"/>
              <a:t> TB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memory</a:t>
            </a:r>
            <a:endParaRPr lang="de-DE" dirty="0" smtClean="0"/>
          </a:p>
          <a:p>
            <a:pPr lvl="1"/>
            <a:r>
              <a:rPr lang="de-DE" dirty="0" err="1" smtClean="0"/>
              <a:t>We</a:t>
            </a:r>
            <a:r>
              <a:rPr lang="de-DE" dirty="0" smtClean="0"/>
              <a:t> just </a:t>
            </a:r>
            <a:r>
              <a:rPr lang="de-DE" dirty="0" err="1" smtClean="0"/>
              <a:t>ordered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Dell </a:t>
            </a:r>
            <a:r>
              <a:rPr lang="de-DE" dirty="0" err="1" smtClean="0"/>
              <a:t>for</a:t>
            </a:r>
            <a:r>
              <a:rPr lang="de-DE" dirty="0" smtClean="0"/>
              <a:t> 49 K Euro</a:t>
            </a:r>
          </a:p>
          <a:p>
            <a:pPr lvl="1"/>
            <a:r>
              <a:rPr lang="de-DE" dirty="0" smtClean="0"/>
              <a:t>Main Memory </a:t>
            </a:r>
            <a:r>
              <a:rPr lang="de-DE" dirty="0" err="1" smtClean="0"/>
              <a:t>capacity</a:t>
            </a:r>
            <a:r>
              <a:rPr lang="de-DE" dirty="0" smtClean="0"/>
              <a:t> will </a:t>
            </a:r>
            <a:r>
              <a:rPr lang="de-DE" dirty="0" err="1" smtClean="0"/>
              <a:t>grow</a:t>
            </a:r>
            <a:r>
              <a:rPr lang="de-DE" dirty="0" smtClean="0"/>
              <a:t> </a:t>
            </a:r>
            <a:r>
              <a:rPr lang="de-DE" dirty="0" err="1" smtClean="0"/>
              <a:t>faster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Customers‘ Needs</a:t>
            </a:r>
          </a:p>
          <a:p>
            <a:pPr lvl="1"/>
            <a:r>
              <a:rPr lang="de-DE" dirty="0" smtClean="0"/>
              <a:t>Cf. </a:t>
            </a:r>
            <a:r>
              <a:rPr lang="de-DE" dirty="0" err="1" smtClean="0"/>
              <a:t>RAMcloud-project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Stanford</a:t>
            </a:r>
          </a:p>
          <a:p>
            <a:pPr lvl="2"/>
            <a:r>
              <a:rPr lang="de-DE" dirty="0" err="1" smtClean="0"/>
              <a:t>Ousterhoud</a:t>
            </a:r>
            <a:r>
              <a:rPr lang="de-DE" dirty="0" smtClean="0"/>
              <a:t> et al. </a:t>
            </a:r>
          </a:p>
          <a:p>
            <a:pPr lvl="1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9D18F-A75B-4024-8661-6ACADD51BFA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Isolation von OLAP und OLTP</a:t>
            </a:r>
            <a:endParaRPr lang="de-DE" dirty="0"/>
          </a:p>
        </p:txBody>
      </p:sp>
      <p:pic>
        <p:nvPicPr>
          <p:cNvPr id="4" name="Inhaltsplatzhalter 3" descr="Bildschirmfoto 2014-01-24 um 12.46.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r="2988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80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Tentative Ausführung langer Transaktionen</a:t>
            </a:r>
            <a:endParaRPr lang="de-DE" dirty="0"/>
          </a:p>
        </p:txBody>
      </p:sp>
      <p:pic>
        <p:nvPicPr>
          <p:cNvPr id="4" name="Inhaltsplatzhalter 3" descr="Bildschirmfoto 2014-01-24 um 12.47.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58" b="-9958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61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MVCC: Multi-Version </a:t>
            </a:r>
            <a:r>
              <a:rPr lang="de-DE" dirty="0" err="1"/>
              <a:t>Concurrency</a:t>
            </a:r>
            <a:r>
              <a:rPr lang="de-DE" dirty="0"/>
              <a:t> Control</a:t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9" y="361507"/>
            <a:ext cx="8017671" cy="4781993"/>
          </a:xfrm>
        </p:spPr>
      </p:pic>
    </p:spTree>
    <p:extLst>
      <p:ext uri="{BB962C8B-B14F-4D97-AF65-F5344CB8AC3E}">
        <p14:creationId xmlns:p14="http://schemas.microsoft.com/office/powerpoint/2010/main" val="127813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Validierung einer Update-Transaktion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6" y="914400"/>
            <a:ext cx="7629147" cy="4229100"/>
          </a:xfrm>
        </p:spPr>
      </p:pic>
    </p:spTree>
    <p:extLst>
      <p:ext uri="{BB962C8B-B14F-4D97-AF65-F5344CB8AC3E}">
        <p14:creationId xmlns:p14="http://schemas.microsoft.com/office/powerpoint/2010/main" val="683595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Precision </a:t>
            </a:r>
            <a:r>
              <a:rPr lang="de-DE" dirty="0" err="1" smtClean="0"/>
              <a:t>Locking</a:t>
            </a:r>
            <a:r>
              <a:rPr lang="de-DE" dirty="0" smtClean="0"/>
              <a:t>: Prädikatprüfung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2" y="666893"/>
            <a:ext cx="7713994" cy="4476607"/>
          </a:xfrm>
        </p:spPr>
      </p:pic>
    </p:spTree>
    <p:extLst>
      <p:ext uri="{BB962C8B-B14F-4D97-AF65-F5344CB8AC3E}">
        <p14:creationId xmlns:p14="http://schemas.microsoft.com/office/powerpoint/2010/main" val="151956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8014" y="519113"/>
            <a:ext cx="6172200" cy="651272"/>
          </a:xfrm>
        </p:spPr>
        <p:txBody>
          <a:bodyPr/>
          <a:lstStyle/>
          <a:p>
            <a:endParaRPr lang="de-DE"/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3719" y="0"/>
            <a:ext cx="5250692" cy="530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lkenförmige Legende 6"/>
          <p:cNvSpPr/>
          <p:nvPr/>
        </p:nvSpPr>
        <p:spPr bwMode="auto">
          <a:xfrm>
            <a:off x="5891370" y="3321849"/>
            <a:ext cx="2732504" cy="1071570"/>
          </a:xfrm>
          <a:prstGeom prst="cloudCallout">
            <a:avLst>
              <a:gd name="adj1" fmla="val -72739"/>
              <a:gd name="adj2" fmla="val -1971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buFont typeface="Arial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</a:rPr>
              <a:t>Stand-</a:t>
            </a:r>
            <a:r>
              <a:rPr lang="de-DE" sz="1400" dirty="0" err="1">
                <a:solidFill>
                  <a:schemeClr val="bg1"/>
                </a:solidFill>
              </a:rPr>
              <a:t>By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for</a:t>
            </a:r>
            <a:r>
              <a:rPr lang="de-DE" sz="1400" dirty="0">
                <a:solidFill>
                  <a:schemeClr val="bg1"/>
                </a:solidFill>
              </a:rPr>
              <a:t> OLTP</a:t>
            </a:r>
          </a:p>
          <a:p>
            <a:pPr defTabSz="685800">
              <a:buFont typeface="Arial" pitchFamily="34" charset="0"/>
              <a:buChar char="•"/>
            </a:pPr>
            <a:r>
              <a:rPr lang="de-DE" sz="1400" dirty="0" err="1" smtClean="0">
                <a:solidFill>
                  <a:schemeClr val="bg1"/>
                </a:solidFill>
              </a:rPr>
              <a:t>Active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for</a:t>
            </a:r>
            <a:r>
              <a:rPr lang="de-DE" sz="1400" dirty="0" smtClean="0">
                <a:solidFill>
                  <a:schemeClr val="bg1"/>
                </a:solidFill>
              </a:rPr>
              <a:t> OLAP</a:t>
            </a:r>
          </a:p>
          <a:p>
            <a:pPr defTabSz="685800">
              <a:buFont typeface="Arial" pitchFamily="34" charset="0"/>
              <a:buChar char="•"/>
            </a:pPr>
            <a:r>
              <a:rPr lang="de-DE" sz="1400" dirty="0" err="1">
                <a:solidFill>
                  <a:schemeClr val="bg1"/>
                </a:solidFill>
              </a:rPr>
              <a:t>Possible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for</a:t>
            </a:r>
            <a:r>
              <a:rPr lang="de-DE" sz="1400" dirty="0">
                <a:solidFill>
                  <a:schemeClr val="bg1"/>
                </a:solidFill>
              </a:rPr>
              <a:t> Backup</a:t>
            </a:r>
          </a:p>
        </p:txBody>
      </p:sp>
      <p:sp>
        <p:nvSpPr>
          <p:cNvPr id="13" name="Freihandform 12"/>
          <p:cNvSpPr/>
          <p:nvPr/>
        </p:nvSpPr>
        <p:spPr bwMode="auto">
          <a:xfrm>
            <a:off x="4395939" y="3267076"/>
            <a:ext cx="1581150" cy="1587500"/>
          </a:xfrm>
          <a:custGeom>
            <a:avLst/>
            <a:gdLst>
              <a:gd name="connsiteX0" fmla="*/ 0 w 2108200"/>
              <a:gd name="connsiteY0" fmla="*/ 1803400 h 2116667"/>
              <a:gd name="connsiteX1" fmla="*/ 1219200 w 2108200"/>
              <a:gd name="connsiteY1" fmla="*/ 2006600 h 2116667"/>
              <a:gd name="connsiteX2" fmla="*/ 1930400 w 2108200"/>
              <a:gd name="connsiteY2" fmla="*/ 1143000 h 2116667"/>
              <a:gd name="connsiteX3" fmla="*/ 2108200 w 2108200"/>
              <a:gd name="connsiteY3" fmla="*/ 0 h 211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8200" h="2116667">
                <a:moveTo>
                  <a:pt x="0" y="1803400"/>
                </a:moveTo>
                <a:cubicBezTo>
                  <a:pt x="448733" y="1960033"/>
                  <a:pt x="897467" y="2116667"/>
                  <a:pt x="1219200" y="2006600"/>
                </a:cubicBezTo>
                <a:cubicBezTo>
                  <a:pt x="1540933" y="1896533"/>
                  <a:pt x="1782233" y="1477433"/>
                  <a:pt x="1930400" y="1143000"/>
                </a:cubicBezTo>
                <a:cubicBezTo>
                  <a:pt x="2078567" y="808567"/>
                  <a:pt x="2093383" y="404283"/>
                  <a:pt x="2108200" y="0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/>
            <a:endParaRPr lang="de-DE" sz="1350"/>
          </a:p>
        </p:txBody>
      </p:sp>
      <p:sp>
        <p:nvSpPr>
          <p:cNvPr id="6" name="Textfeld 5"/>
          <p:cNvSpPr txBox="1"/>
          <p:nvPr/>
        </p:nvSpPr>
        <p:spPr>
          <a:xfrm>
            <a:off x="131488" y="57448"/>
            <a:ext cx="21328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High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</a:rPr>
              <a:t>Availability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 &amp;</a:t>
            </a:r>
          </a:p>
          <a:p>
            <a:pPr algn="l"/>
            <a:r>
              <a:rPr lang="de-DE" b="1" dirty="0" err="1">
                <a:solidFill>
                  <a:schemeClr val="accent1">
                    <a:lumMod val="75000"/>
                  </a:schemeClr>
                </a:solidFill>
              </a:rPr>
              <a:t>Load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</a:rPr>
              <a:t>Balancing</a:t>
            </a: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3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5" y="0"/>
            <a:ext cx="5250692" cy="530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2897813" y="1221600"/>
          <a:ext cx="1378080" cy="1242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80"/>
                <a:gridCol w="229680"/>
                <a:gridCol w="229680"/>
                <a:gridCol w="229680"/>
                <a:gridCol w="229680"/>
                <a:gridCol w="229680"/>
              </a:tblGrid>
              <a:tr h="310535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A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B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C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D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E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35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35"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35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2148576" y="3709727"/>
          <a:ext cx="26789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93"/>
              </a:tblGrid>
              <a:tr h="27432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A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2370032" y="3824027"/>
          <a:ext cx="26789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93"/>
              </a:tblGrid>
              <a:tr h="27432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B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2577201" y="3924040"/>
          <a:ext cx="26789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93"/>
              </a:tblGrid>
              <a:tr h="27432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C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2791513" y="4084774"/>
          <a:ext cx="26789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93"/>
              </a:tblGrid>
              <a:tr h="27432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D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3005826" y="4191930"/>
          <a:ext cx="26789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93"/>
              </a:tblGrid>
              <a:tr h="27432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E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elle 14"/>
          <p:cNvGraphicFramePr>
            <a:graphicFrameLocks noGrp="1"/>
          </p:cNvGraphicFramePr>
          <p:nvPr/>
        </p:nvGraphicFramePr>
        <p:xfrm>
          <a:off x="3236814" y="4352665"/>
          <a:ext cx="26789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93"/>
              </a:tblGrid>
              <a:tr h="27432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</a:t>
                      </a:r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feld 15"/>
          <p:cNvSpPr txBox="1"/>
          <p:nvPr/>
        </p:nvSpPr>
        <p:spPr>
          <a:xfrm rot="18508512">
            <a:off x="1613783" y="418948"/>
            <a:ext cx="19159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 err="1">
                <a:solidFill>
                  <a:srgbClr val="FF0000"/>
                </a:solidFill>
              </a:rPr>
              <a:t>Row</a:t>
            </a:r>
            <a:r>
              <a:rPr lang="de-DE" sz="2700" b="1" dirty="0">
                <a:solidFill>
                  <a:srgbClr val="FF0000"/>
                </a:solidFill>
              </a:rPr>
              <a:t>-Store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465766" y="2733768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</a:rPr>
              <a:t>Column</a:t>
            </a:r>
            <a:r>
              <a:rPr lang="de-DE" sz="2400" b="1" dirty="0">
                <a:solidFill>
                  <a:srgbClr val="FF0000"/>
                </a:solidFill>
              </a:rPr>
              <a:t>-Store</a:t>
            </a:r>
            <a:endParaRPr lang="de-DE" sz="2700" b="1" dirty="0">
              <a:solidFill>
                <a:srgbClr val="FF0000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8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Indexstrukturen für Hauptspeicher-Datenbanken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Radix-Baum / </a:t>
            </a:r>
            <a:r>
              <a:rPr lang="de-DE" dirty="0" err="1" smtClean="0"/>
              <a:t>Trie</a:t>
            </a:r>
            <a:r>
              <a:rPr lang="de-DE" dirty="0" smtClean="0"/>
              <a:t> / Präfixbaum</a:t>
            </a:r>
            <a:endParaRPr lang="de-DE" dirty="0"/>
          </a:p>
        </p:txBody>
      </p:sp>
      <p:pic>
        <p:nvPicPr>
          <p:cNvPr id="4" name="Bild 3" descr="Bildschirmfoto 2014-01-24 um 12.48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38275"/>
            <a:ext cx="6858000" cy="225723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4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Idee des Adaptiven Radix-Baums ART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23" y="914400"/>
            <a:ext cx="5948554" cy="4229100"/>
          </a:xfrm>
        </p:spPr>
      </p:pic>
    </p:spTree>
    <p:extLst>
      <p:ext uri="{BB962C8B-B14F-4D97-AF65-F5344CB8AC3E}">
        <p14:creationId xmlns:p14="http://schemas.microsoft.com/office/powerpoint/2010/main" val="1419877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Adaptive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Knoten </a:t>
            </a:r>
            <a:br>
              <a:rPr lang="de-DE" dirty="0" smtClean="0"/>
            </a:br>
            <a:r>
              <a:rPr lang="de-DE" dirty="0" smtClean="0"/>
              <a:t>des ART-</a:t>
            </a:r>
            <a:br>
              <a:rPr lang="de-DE" dirty="0" smtClean="0"/>
            </a:br>
            <a:r>
              <a:rPr lang="de-DE" dirty="0" smtClean="0"/>
              <a:t>Baums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86" y="110003"/>
            <a:ext cx="6639932" cy="5033497"/>
          </a:xfrm>
        </p:spPr>
      </p:pic>
    </p:spTree>
    <p:extLst>
      <p:ext uri="{BB962C8B-B14F-4D97-AF65-F5344CB8AC3E}">
        <p14:creationId xmlns:p14="http://schemas.microsoft.com/office/powerpoint/2010/main" val="1045327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Leistungsengpässe: </a:t>
            </a:r>
            <a:r>
              <a:rPr lang="de-DE" dirty="0" err="1" smtClean="0"/>
              <a:t>Profiling</a:t>
            </a:r>
            <a:r>
              <a:rPr lang="de-DE" dirty="0" smtClean="0"/>
              <a:t> eines klassischen Datenbanksystems</a:t>
            </a:r>
            <a:endParaRPr lang="de-DE" dirty="0"/>
          </a:p>
        </p:txBody>
      </p:sp>
      <p:pic>
        <p:nvPicPr>
          <p:cNvPr id="280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3778" y="760698"/>
            <a:ext cx="4266474" cy="4266474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08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Join</a:t>
            </a:r>
            <a:r>
              <a:rPr lang="de-DE" dirty="0" smtClean="0"/>
              <a:t>-Berechnung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Cache-Lokalität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Mehrkern-Parallelität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NUMA-Berücksichtigung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Synchronisations-freie Parallelität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9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Bildschirmfoto 2013-05-09 um 09.21.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42" r="-23642"/>
          <a:stretch>
            <a:fillRect/>
          </a:stretch>
        </p:blipFill>
        <p:spPr>
          <a:xfrm>
            <a:off x="413538" y="25059"/>
            <a:ext cx="8370930" cy="5118441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02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Grundidee des hoch-parallelen </a:t>
            </a:r>
            <a:r>
              <a:rPr lang="de-DE" dirty="0" err="1" smtClean="0"/>
              <a:t>Sort</a:t>
            </a:r>
            <a:r>
              <a:rPr lang="de-DE" dirty="0" smtClean="0"/>
              <a:t>/</a:t>
            </a:r>
            <a:r>
              <a:rPr lang="de-DE" dirty="0" err="1" smtClean="0"/>
              <a:t>Merge-Joins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0" y="914400"/>
            <a:ext cx="8920520" cy="4229100"/>
          </a:xfrm>
        </p:spPr>
      </p:pic>
    </p:spTree>
    <p:extLst>
      <p:ext uri="{BB962C8B-B14F-4D97-AF65-F5344CB8AC3E}">
        <p14:creationId xmlns:p14="http://schemas.microsoft.com/office/powerpoint/2010/main" val="239888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Bereichs-</a:t>
            </a:r>
            <a:br>
              <a:rPr lang="de-DE" dirty="0" smtClean="0"/>
            </a:br>
            <a:r>
              <a:rPr lang="de-DE" dirty="0"/>
              <a:t>P</a:t>
            </a:r>
            <a:r>
              <a:rPr lang="de-DE" dirty="0" smtClean="0"/>
              <a:t>artitionierung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31" y="133221"/>
            <a:ext cx="6472299" cy="4934652"/>
          </a:xfrm>
        </p:spPr>
      </p:pic>
    </p:spTree>
    <p:extLst>
      <p:ext uri="{BB962C8B-B14F-4D97-AF65-F5344CB8AC3E}">
        <p14:creationId xmlns:p14="http://schemas.microsoft.com/office/powerpoint/2010/main" val="978138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Hochparallel Bereichs/Radix-Partitionierung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" y="914400"/>
            <a:ext cx="8945084" cy="4229100"/>
          </a:xfrm>
        </p:spPr>
      </p:pic>
    </p:spTree>
    <p:extLst>
      <p:ext uri="{BB962C8B-B14F-4D97-AF65-F5344CB8AC3E}">
        <p14:creationId xmlns:p14="http://schemas.microsoft.com/office/powerpoint/2010/main" val="585325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Range </a:t>
            </a:r>
            <a:r>
              <a:rPr lang="de-DE" dirty="0" err="1" smtClean="0"/>
              <a:t>partitioning</a:t>
            </a:r>
            <a:r>
              <a:rPr lang="de-DE" dirty="0" smtClean="0"/>
              <a:t> of private </a:t>
            </a:r>
            <a:r>
              <a:rPr lang="de-DE" dirty="0" err="1" smtClean="0"/>
              <a:t>input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 bwMode="auto">
          <a:xfrm>
            <a:off x="1601670" y="1653648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9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1601670" y="1437624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FFFFFF"/>
                </a:solidFill>
                <a:latin typeface="Arial" pitchFamily="34" charset="0"/>
                <a:cs typeface=""/>
              </a:rPr>
              <a:t>19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1601670" y="1869672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7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1601670" y="1437624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19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1601670" y="2085720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3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1601670" y="2301744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FFFFFF"/>
                </a:solidFill>
                <a:latin typeface="Arial" pitchFamily="34" charset="0"/>
                <a:cs typeface=""/>
              </a:rPr>
              <a:t>21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1601670" y="2517768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1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1601670" y="2733792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FFFFFF"/>
                </a:solidFill>
                <a:latin typeface="Arial" pitchFamily="34" charset="0"/>
                <a:cs typeface=""/>
              </a:rPr>
              <a:t>17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1601670" y="3057804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2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1601670" y="3273828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FFFFFF"/>
                </a:solidFill>
                <a:latin typeface="Arial" pitchFamily="34" charset="0"/>
                <a:cs typeface=""/>
              </a:rPr>
              <a:t>23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1601670" y="3489876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4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1601670" y="3705900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FFFFFF"/>
                </a:solidFill>
                <a:latin typeface="Arial" pitchFamily="34" charset="0"/>
                <a:cs typeface=""/>
              </a:rPr>
              <a:t>31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1601670" y="3921900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8</a:t>
            </a:r>
          </a:p>
        </p:txBody>
      </p:sp>
      <p:sp>
        <p:nvSpPr>
          <p:cNvPr id="19" name="Rechteck 18"/>
          <p:cNvSpPr/>
          <p:nvPr/>
        </p:nvSpPr>
        <p:spPr bwMode="auto">
          <a:xfrm>
            <a:off x="1601670" y="4137924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FFFFFF"/>
                </a:solidFill>
                <a:latin typeface="Arial" pitchFamily="34" charset="0"/>
                <a:cs typeface=""/>
              </a:rPr>
              <a:t>20</a:t>
            </a:r>
          </a:p>
        </p:txBody>
      </p:sp>
      <p:sp>
        <p:nvSpPr>
          <p:cNvPr id="20" name="Rechteck 19"/>
          <p:cNvSpPr/>
          <p:nvPr/>
        </p:nvSpPr>
        <p:spPr bwMode="auto">
          <a:xfrm>
            <a:off x="1601670" y="4353948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FFFFFF"/>
                </a:solidFill>
                <a:latin typeface="Arial" pitchFamily="34" charset="0"/>
                <a:cs typeface=""/>
              </a:rPr>
              <a:t>26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1601670" y="2301744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21</a:t>
            </a:r>
          </a:p>
        </p:txBody>
      </p:sp>
      <p:sp>
        <p:nvSpPr>
          <p:cNvPr id="22" name="Rechteck 21"/>
          <p:cNvSpPr/>
          <p:nvPr/>
        </p:nvSpPr>
        <p:spPr bwMode="auto">
          <a:xfrm>
            <a:off x="1601670" y="2733792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17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1601670" y="3273852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23</a:t>
            </a:r>
          </a:p>
        </p:txBody>
      </p:sp>
      <p:sp>
        <p:nvSpPr>
          <p:cNvPr id="24" name="Rechteck 23"/>
          <p:cNvSpPr/>
          <p:nvPr/>
        </p:nvSpPr>
        <p:spPr bwMode="auto">
          <a:xfrm>
            <a:off x="1601670" y="3705900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31</a:t>
            </a:r>
          </a:p>
        </p:txBody>
      </p:sp>
      <p:sp>
        <p:nvSpPr>
          <p:cNvPr id="25" name="Rechteck 24"/>
          <p:cNvSpPr/>
          <p:nvPr/>
        </p:nvSpPr>
        <p:spPr bwMode="auto">
          <a:xfrm>
            <a:off x="1601670" y="4137948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20</a:t>
            </a:r>
          </a:p>
        </p:txBody>
      </p:sp>
      <p:sp>
        <p:nvSpPr>
          <p:cNvPr id="26" name="Rechteck 25"/>
          <p:cNvSpPr/>
          <p:nvPr/>
        </p:nvSpPr>
        <p:spPr bwMode="auto">
          <a:xfrm>
            <a:off x="1601670" y="4353972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26</a:t>
            </a:r>
          </a:p>
        </p:txBody>
      </p:sp>
      <p:cxnSp>
        <p:nvCxnSpPr>
          <p:cNvPr id="28" name="Gerade Verbindung mit Pfeil 27"/>
          <p:cNvCxnSpPr/>
          <p:nvPr/>
        </p:nvCxnSpPr>
        <p:spPr bwMode="auto">
          <a:xfrm>
            <a:off x="1439652" y="1437624"/>
            <a:ext cx="0" cy="1512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9" name="Textfeld 28"/>
          <p:cNvSpPr txBox="1"/>
          <p:nvPr/>
        </p:nvSpPr>
        <p:spPr>
          <a:xfrm rot="16200000">
            <a:off x="302042" y="2031634"/>
            <a:ext cx="1674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chunk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200" baseline="-25000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endParaRPr lang="de-DE" sz="1200" baseline="-25000" dirty="0">
              <a:solidFill>
                <a:srgbClr val="000000"/>
              </a:solidFill>
              <a:latin typeface="Arial"/>
              <a:cs typeface=""/>
            </a:endParaRPr>
          </a:p>
        </p:txBody>
      </p:sp>
      <p:cxnSp>
        <p:nvCxnSpPr>
          <p:cNvPr id="30" name="Gerade Verbindung mit Pfeil 29"/>
          <p:cNvCxnSpPr/>
          <p:nvPr/>
        </p:nvCxnSpPr>
        <p:spPr bwMode="auto">
          <a:xfrm>
            <a:off x="1446622" y="3057804"/>
            <a:ext cx="0" cy="1512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1" name="Textfeld 30"/>
          <p:cNvSpPr txBox="1"/>
          <p:nvPr/>
        </p:nvSpPr>
        <p:spPr>
          <a:xfrm rot="16200000">
            <a:off x="311918" y="3630803"/>
            <a:ext cx="1674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chunk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200" baseline="-25000" dirty="0" smtClean="0">
                <a:solidFill>
                  <a:srgbClr val="000000"/>
                </a:solidFill>
                <a:latin typeface="Arial"/>
                <a:cs typeface=""/>
              </a:rPr>
              <a:t>2</a:t>
            </a:r>
            <a:endParaRPr lang="de-DE" sz="1200" baseline="-250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3761910" y="176794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3761910" y="1983972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491880" y="1227865"/>
            <a:ext cx="113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histogram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b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</a:b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200" baseline="-25000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cxnSp>
        <p:nvCxnSpPr>
          <p:cNvPr id="36" name="Gerade Verbindung mit Pfeil 35"/>
          <p:cNvCxnSpPr>
            <a:stCxn id="8" idx="3"/>
            <a:endCxn id="32" idx="1"/>
          </p:cNvCxnSpPr>
          <p:nvPr/>
        </p:nvCxnSpPr>
        <p:spPr bwMode="auto">
          <a:xfrm flipV="1">
            <a:off x="2330670" y="1875948"/>
            <a:ext cx="1431240" cy="1017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feld 36"/>
          <p:cNvSpPr txBox="1"/>
          <p:nvPr/>
        </p:nvSpPr>
        <p:spPr>
          <a:xfrm>
            <a:off x="2681790" y="1815667"/>
            <a:ext cx="756084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7 = </a:t>
            </a:r>
            <a:r>
              <a:rPr lang="de-DE" sz="1200" u="sng" dirty="0" smtClean="0">
                <a:solidFill>
                  <a:srgbClr val="000000"/>
                </a:solidFill>
                <a:latin typeface="Arial"/>
                <a:cs typeface=""/>
              </a:rPr>
              <a:t>0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0111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4301970" y="1737470"/>
            <a:ext cx="503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&lt;16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301970" y="1953494"/>
            <a:ext cx="486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Times New Roman"/>
              </a:rPr>
              <a:t>≥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16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cxnSp>
        <p:nvCxnSpPr>
          <p:cNvPr id="42" name="Gerade Verbindung mit Pfeil 41"/>
          <p:cNvCxnSpPr>
            <a:stCxn id="22" idx="3"/>
            <a:endCxn id="33" idx="1"/>
          </p:cNvCxnSpPr>
          <p:nvPr/>
        </p:nvCxnSpPr>
        <p:spPr bwMode="auto">
          <a:xfrm flipV="1">
            <a:off x="2330670" y="2091972"/>
            <a:ext cx="1431240" cy="7498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feld 42"/>
          <p:cNvSpPr txBox="1"/>
          <p:nvPr/>
        </p:nvSpPr>
        <p:spPr>
          <a:xfrm>
            <a:off x="2627784" y="2364001"/>
            <a:ext cx="864096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17 = </a:t>
            </a:r>
            <a:r>
              <a:rPr lang="de-DE" sz="1200" u="sng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0001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46" name="Rechteck 45"/>
          <p:cNvSpPr/>
          <p:nvPr/>
        </p:nvSpPr>
        <p:spPr bwMode="auto">
          <a:xfrm>
            <a:off x="3761910" y="3393767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47" name="Rechteck 46"/>
          <p:cNvSpPr/>
          <p:nvPr/>
        </p:nvSpPr>
        <p:spPr bwMode="auto">
          <a:xfrm>
            <a:off x="3761910" y="360515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3491880" y="2841781"/>
            <a:ext cx="113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histogram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b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</a:b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200" baseline="-25000" dirty="0" smtClean="0">
                <a:solidFill>
                  <a:srgbClr val="000000"/>
                </a:solidFill>
                <a:latin typeface="Arial"/>
                <a:cs typeface=""/>
              </a:rPr>
              <a:t>2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4301969" y="3364619"/>
            <a:ext cx="453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&lt;16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4301970" y="3580643"/>
            <a:ext cx="486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Times New Roman"/>
              </a:rPr>
              <a:t>≥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16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51" name="Rechteck 50"/>
          <p:cNvSpPr/>
          <p:nvPr/>
        </p:nvSpPr>
        <p:spPr bwMode="auto">
          <a:xfrm>
            <a:off x="3761910" y="176794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4</a:t>
            </a:r>
          </a:p>
        </p:txBody>
      </p:sp>
      <p:sp>
        <p:nvSpPr>
          <p:cNvPr id="52" name="Rechteck 51"/>
          <p:cNvSpPr/>
          <p:nvPr/>
        </p:nvSpPr>
        <p:spPr bwMode="auto">
          <a:xfrm>
            <a:off x="3761910" y="1983972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3</a:t>
            </a:r>
          </a:p>
        </p:txBody>
      </p:sp>
      <p:sp>
        <p:nvSpPr>
          <p:cNvPr id="53" name="Rechteck 52"/>
          <p:cNvSpPr/>
          <p:nvPr/>
        </p:nvSpPr>
        <p:spPr bwMode="auto">
          <a:xfrm>
            <a:off x="3761910" y="3393767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3</a:t>
            </a:r>
          </a:p>
        </p:txBody>
      </p:sp>
      <p:sp>
        <p:nvSpPr>
          <p:cNvPr id="54" name="Rechteck 53"/>
          <p:cNvSpPr/>
          <p:nvPr/>
        </p:nvSpPr>
        <p:spPr bwMode="auto">
          <a:xfrm>
            <a:off x="3761910" y="360515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4</a:t>
            </a:r>
          </a:p>
        </p:txBody>
      </p:sp>
      <p:sp>
        <p:nvSpPr>
          <p:cNvPr id="55" name="Rechteck 54"/>
          <p:cNvSpPr/>
          <p:nvPr/>
        </p:nvSpPr>
        <p:spPr bwMode="auto">
          <a:xfrm>
            <a:off x="5112060" y="1761684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56" name="Rechteck 55"/>
          <p:cNvSpPr/>
          <p:nvPr/>
        </p:nvSpPr>
        <p:spPr bwMode="auto">
          <a:xfrm>
            <a:off x="5112060" y="197770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4842030" y="1221601"/>
            <a:ext cx="113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prefix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sum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b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</a:b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200" baseline="-25000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58" name="Rechteck 57"/>
          <p:cNvSpPr/>
          <p:nvPr/>
        </p:nvSpPr>
        <p:spPr bwMode="auto">
          <a:xfrm>
            <a:off x="5112060" y="1761684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0</a:t>
            </a:r>
          </a:p>
        </p:txBody>
      </p:sp>
      <p:sp>
        <p:nvSpPr>
          <p:cNvPr id="59" name="Rechteck 58"/>
          <p:cNvSpPr/>
          <p:nvPr/>
        </p:nvSpPr>
        <p:spPr bwMode="auto">
          <a:xfrm>
            <a:off x="5112060" y="197770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0</a:t>
            </a:r>
          </a:p>
        </p:txBody>
      </p:sp>
      <p:sp>
        <p:nvSpPr>
          <p:cNvPr id="60" name="Rechteck 59"/>
          <p:cNvSpPr/>
          <p:nvPr/>
        </p:nvSpPr>
        <p:spPr bwMode="auto">
          <a:xfrm>
            <a:off x="5112060" y="3381864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61" name="Rechteck 60"/>
          <p:cNvSpPr/>
          <p:nvPr/>
        </p:nvSpPr>
        <p:spPr bwMode="auto">
          <a:xfrm>
            <a:off x="5112060" y="359788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4842030" y="2841781"/>
            <a:ext cx="113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prefix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sum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b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</a:br>
            <a:r>
              <a:rPr lang="de-DE" sz="12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200" baseline="-25000" dirty="0" smtClean="0">
                <a:solidFill>
                  <a:srgbClr val="000000"/>
                </a:solidFill>
                <a:latin typeface="Arial"/>
                <a:cs typeface=""/>
              </a:rPr>
              <a:t>2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63" name="Rechteck 62"/>
          <p:cNvSpPr/>
          <p:nvPr/>
        </p:nvSpPr>
        <p:spPr bwMode="auto">
          <a:xfrm>
            <a:off x="5112060" y="3381864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4</a:t>
            </a:r>
          </a:p>
        </p:txBody>
      </p:sp>
      <p:sp>
        <p:nvSpPr>
          <p:cNvPr id="64" name="Rechteck 63"/>
          <p:cNvSpPr/>
          <p:nvPr/>
        </p:nvSpPr>
        <p:spPr bwMode="auto">
          <a:xfrm>
            <a:off x="5112060" y="359788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3</a:t>
            </a:r>
          </a:p>
        </p:txBody>
      </p:sp>
      <p:sp>
        <p:nvSpPr>
          <p:cNvPr id="65" name="Rechteck 64"/>
          <p:cNvSpPr/>
          <p:nvPr/>
        </p:nvSpPr>
        <p:spPr bwMode="auto">
          <a:xfrm>
            <a:off x="6651312" y="1653648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67" name="Rechteck 66"/>
          <p:cNvSpPr/>
          <p:nvPr/>
        </p:nvSpPr>
        <p:spPr bwMode="auto">
          <a:xfrm>
            <a:off x="6651312" y="1869672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68" name="Rechteck 67"/>
          <p:cNvSpPr/>
          <p:nvPr/>
        </p:nvSpPr>
        <p:spPr bwMode="auto">
          <a:xfrm>
            <a:off x="6651312" y="1437624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69" name="Rechteck 68"/>
          <p:cNvSpPr/>
          <p:nvPr/>
        </p:nvSpPr>
        <p:spPr bwMode="auto">
          <a:xfrm>
            <a:off x="6651312" y="2085720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71" name="Rechteck 70"/>
          <p:cNvSpPr/>
          <p:nvPr/>
        </p:nvSpPr>
        <p:spPr bwMode="auto">
          <a:xfrm>
            <a:off x="6651312" y="2517768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73" name="Rechteck 72"/>
          <p:cNvSpPr/>
          <p:nvPr/>
        </p:nvSpPr>
        <p:spPr bwMode="auto">
          <a:xfrm>
            <a:off x="6651312" y="3057804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FFFFFF"/>
              </a:solidFill>
              <a:latin typeface="Arial" pitchFamily="34" charset="0"/>
              <a:cs typeface=""/>
            </a:endParaRPr>
          </a:p>
        </p:txBody>
      </p:sp>
      <p:sp>
        <p:nvSpPr>
          <p:cNvPr id="75" name="Rechteck 74"/>
          <p:cNvSpPr/>
          <p:nvPr/>
        </p:nvSpPr>
        <p:spPr bwMode="auto">
          <a:xfrm>
            <a:off x="6651312" y="3489876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FFFFFF"/>
              </a:solidFill>
              <a:latin typeface="Arial" pitchFamily="34" charset="0"/>
              <a:cs typeface=""/>
            </a:endParaRPr>
          </a:p>
        </p:txBody>
      </p:sp>
      <p:sp>
        <p:nvSpPr>
          <p:cNvPr id="77" name="Rechteck 76"/>
          <p:cNvSpPr/>
          <p:nvPr/>
        </p:nvSpPr>
        <p:spPr bwMode="auto">
          <a:xfrm>
            <a:off x="6651312" y="3921900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FFFFFF"/>
              </a:solidFill>
              <a:latin typeface="Arial" pitchFamily="34" charset="0"/>
              <a:cs typeface=""/>
            </a:endParaRPr>
          </a:p>
        </p:txBody>
      </p:sp>
      <p:sp>
        <p:nvSpPr>
          <p:cNvPr id="80" name="Rechteck 79"/>
          <p:cNvSpPr/>
          <p:nvPr/>
        </p:nvSpPr>
        <p:spPr bwMode="auto">
          <a:xfrm>
            <a:off x="6651312" y="2301744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81" name="Rechteck 80"/>
          <p:cNvSpPr/>
          <p:nvPr/>
        </p:nvSpPr>
        <p:spPr bwMode="auto">
          <a:xfrm>
            <a:off x="6651312" y="2733792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82" name="Rechteck 81"/>
          <p:cNvSpPr/>
          <p:nvPr/>
        </p:nvSpPr>
        <p:spPr bwMode="auto">
          <a:xfrm>
            <a:off x="6651312" y="3273852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FFFFFF"/>
              </a:solidFill>
              <a:latin typeface="Arial" pitchFamily="34" charset="0"/>
              <a:cs typeface=""/>
            </a:endParaRPr>
          </a:p>
        </p:txBody>
      </p:sp>
      <p:sp>
        <p:nvSpPr>
          <p:cNvPr id="83" name="Rechteck 82"/>
          <p:cNvSpPr/>
          <p:nvPr/>
        </p:nvSpPr>
        <p:spPr bwMode="auto">
          <a:xfrm>
            <a:off x="6651312" y="3705900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FFFFFF"/>
              </a:solidFill>
              <a:latin typeface="Arial" pitchFamily="34" charset="0"/>
              <a:cs typeface=""/>
            </a:endParaRPr>
          </a:p>
        </p:txBody>
      </p:sp>
      <p:sp>
        <p:nvSpPr>
          <p:cNvPr id="84" name="Rechteck 83"/>
          <p:cNvSpPr/>
          <p:nvPr/>
        </p:nvSpPr>
        <p:spPr bwMode="auto">
          <a:xfrm>
            <a:off x="6651312" y="4137948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FFFFFF"/>
              </a:solidFill>
              <a:latin typeface="Arial" pitchFamily="34" charset="0"/>
              <a:cs typeface=""/>
            </a:endParaRPr>
          </a:p>
        </p:txBody>
      </p:sp>
      <p:sp>
        <p:nvSpPr>
          <p:cNvPr id="85" name="Rechteck 84"/>
          <p:cNvSpPr/>
          <p:nvPr/>
        </p:nvSpPr>
        <p:spPr bwMode="auto">
          <a:xfrm>
            <a:off x="6651312" y="4353972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100" dirty="0">
              <a:solidFill>
                <a:srgbClr val="FFFFFF"/>
              </a:solidFill>
              <a:latin typeface="Arial" pitchFamily="34" charset="0"/>
              <a:cs typeface=""/>
            </a:endParaRPr>
          </a:p>
        </p:txBody>
      </p:sp>
      <p:grpSp>
        <p:nvGrpSpPr>
          <p:cNvPr id="113" name="Gruppieren 112"/>
          <p:cNvGrpSpPr/>
          <p:nvPr/>
        </p:nvGrpSpPr>
        <p:grpSpPr>
          <a:xfrm>
            <a:off x="6462210" y="1491630"/>
            <a:ext cx="135000" cy="756084"/>
            <a:chOff x="7092280" y="1988840"/>
            <a:chExt cx="180000" cy="1008112"/>
          </a:xfrm>
        </p:grpSpPr>
        <p:cxnSp>
          <p:nvCxnSpPr>
            <p:cNvPr id="97" name="Gerade Verbindung 96"/>
            <p:cNvCxnSpPr/>
            <p:nvPr/>
          </p:nvCxnSpPr>
          <p:spPr bwMode="auto">
            <a:xfrm>
              <a:off x="7092280" y="1988840"/>
              <a:ext cx="0" cy="100811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Gerade Verbindung 98"/>
            <p:cNvCxnSpPr/>
            <p:nvPr/>
          </p:nvCxnSpPr>
          <p:spPr bwMode="auto">
            <a:xfrm rot="5400000">
              <a:off x="7182280" y="1898840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Gerade Verbindung 101"/>
            <p:cNvCxnSpPr/>
            <p:nvPr/>
          </p:nvCxnSpPr>
          <p:spPr bwMode="auto">
            <a:xfrm rot="5400000">
              <a:off x="7182280" y="2906952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6" name="Gruppieren 115"/>
          <p:cNvGrpSpPr/>
          <p:nvPr/>
        </p:nvGrpSpPr>
        <p:grpSpPr>
          <a:xfrm>
            <a:off x="6462210" y="3759882"/>
            <a:ext cx="135000" cy="756084"/>
            <a:chOff x="7092280" y="5013176"/>
            <a:chExt cx="180000" cy="1008112"/>
          </a:xfrm>
        </p:grpSpPr>
        <p:cxnSp>
          <p:nvCxnSpPr>
            <p:cNvPr id="103" name="Gerade Verbindung 102"/>
            <p:cNvCxnSpPr/>
            <p:nvPr/>
          </p:nvCxnSpPr>
          <p:spPr bwMode="auto">
            <a:xfrm>
              <a:off x="7092280" y="5013176"/>
              <a:ext cx="0" cy="100811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Gerade Verbindung 103"/>
            <p:cNvCxnSpPr/>
            <p:nvPr/>
          </p:nvCxnSpPr>
          <p:spPr bwMode="auto">
            <a:xfrm rot="5400000">
              <a:off x="7182280" y="4923176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Gerade Verbindung 104"/>
            <p:cNvCxnSpPr/>
            <p:nvPr/>
          </p:nvCxnSpPr>
          <p:spPr bwMode="auto">
            <a:xfrm rot="5400000">
              <a:off x="7182280" y="5931288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4" name="Gruppieren 113"/>
          <p:cNvGrpSpPr/>
          <p:nvPr/>
        </p:nvGrpSpPr>
        <p:grpSpPr>
          <a:xfrm>
            <a:off x="6462210" y="2349763"/>
            <a:ext cx="135000" cy="551987"/>
            <a:chOff x="7092280" y="3133017"/>
            <a:chExt cx="180000" cy="735982"/>
          </a:xfrm>
        </p:grpSpPr>
        <p:cxnSp>
          <p:nvCxnSpPr>
            <p:cNvPr id="106" name="Gerade Verbindung 105"/>
            <p:cNvCxnSpPr/>
            <p:nvPr/>
          </p:nvCxnSpPr>
          <p:spPr bwMode="auto">
            <a:xfrm>
              <a:off x="7092280" y="3133017"/>
              <a:ext cx="0" cy="73598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Gerade Verbindung 106"/>
            <p:cNvCxnSpPr/>
            <p:nvPr/>
          </p:nvCxnSpPr>
          <p:spPr bwMode="auto">
            <a:xfrm rot="5400000">
              <a:off x="7182280" y="3043017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Gerade Verbindung 107"/>
            <p:cNvCxnSpPr/>
            <p:nvPr/>
          </p:nvCxnSpPr>
          <p:spPr bwMode="auto">
            <a:xfrm rot="5400000">
              <a:off x="7182280" y="3778999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7" name="Textfeld 116"/>
          <p:cNvSpPr txBox="1"/>
          <p:nvPr/>
        </p:nvSpPr>
        <p:spPr>
          <a:xfrm>
            <a:off x="6084168" y="170068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W</a:t>
            </a:r>
            <a:r>
              <a:rPr lang="de-DE" sz="1200" baseline="-25000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18" name="Textfeld 117"/>
          <p:cNvSpPr txBox="1"/>
          <p:nvPr/>
        </p:nvSpPr>
        <p:spPr>
          <a:xfrm>
            <a:off x="6084168" y="245676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W</a:t>
            </a:r>
            <a:r>
              <a:rPr lang="de-DE" sz="1200" baseline="-25000" dirty="0" smtClean="0">
                <a:solidFill>
                  <a:srgbClr val="000000"/>
                </a:solidFill>
                <a:latin typeface="Arial"/>
                <a:cs typeface=""/>
              </a:rPr>
              <a:t>2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19" name="Textfeld 118"/>
          <p:cNvSpPr txBox="1"/>
          <p:nvPr/>
        </p:nvSpPr>
        <p:spPr>
          <a:xfrm>
            <a:off x="6084168" y="3219822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W</a:t>
            </a:r>
            <a:r>
              <a:rPr lang="de-DE" sz="1200" baseline="-25000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20" name="Textfeld 119"/>
          <p:cNvSpPr txBox="1"/>
          <p:nvPr/>
        </p:nvSpPr>
        <p:spPr>
          <a:xfrm>
            <a:off x="6084168" y="397590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"/>
              </a:rPr>
              <a:t>W</a:t>
            </a:r>
            <a:r>
              <a:rPr lang="de-DE" sz="1200" baseline="-25000" dirty="0" smtClean="0">
                <a:solidFill>
                  <a:srgbClr val="000000"/>
                </a:solidFill>
                <a:latin typeface="Arial"/>
                <a:cs typeface=""/>
              </a:rPr>
              <a:t>2</a:t>
            </a:r>
            <a:endParaRPr lang="de-DE" sz="1200" dirty="0">
              <a:solidFill>
                <a:srgbClr val="000000"/>
              </a:solidFill>
              <a:latin typeface="Arial"/>
              <a:cs typeface=""/>
            </a:endParaRPr>
          </a:p>
        </p:txBody>
      </p:sp>
      <p:grpSp>
        <p:nvGrpSpPr>
          <p:cNvPr id="125" name="Gruppieren 124"/>
          <p:cNvGrpSpPr/>
          <p:nvPr/>
        </p:nvGrpSpPr>
        <p:grpSpPr>
          <a:xfrm>
            <a:off x="6462210" y="3111810"/>
            <a:ext cx="135000" cy="551987"/>
            <a:chOff x="7092280" y="3133017"/>
            <a:chExt cx="180000" cy="735982"/>
          </a:xfrm>
        </p:grpSpPr>
        <p:cxnSp>
          <p:nvCxnSpPr>
            <p:cNvPr id="126" name="Gerade Verbindung 125"/>
            <p:cNvCxnSpPr/>
            <p:nvPr/>
          </p:nvCxnSpPr>
          <p:spPr bwMode="auto">
            <a:xfrm>
              <a:off x="7092280" y="3133017"/>
              <a:ext cx="0" cy="73598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Gerade Verbindung 126"/>
            <p:cNvCxnSpPr/>
            <p:nvPr/>
          </p:nvCxnSpPr>
          <p:spPr bwMode="auto">
            <a:xfrm rot="5400000">
              <a:off x="7182280" y="3043017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Gerade Verbindung 127"/>
            <p:cNvCxnSpPr/>
            <p:nvPr/>
          </p:nvCxnSpPr>
          <p:spPr bwMode="auto">
            <a:xfrm rot="5400000">
              <a:off x="7182280" y="3778999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9" name="Freihandform 128"/>
          <p:cNvSpPr/>
          <p:nvPr/>
        </p:nvSpPr>
        <p:spPr bwMode="auto">
          <a:xfrm>
            <a:off x="2353586" y="1556468"/>
            <a:ext cx="2934032" cy="611257"/>
          </a:xfrm>
          <a:custGeom>
            <a:avLst/>
            <a:gdLst>
              <a:gd name="connsiteX0" fmla="*/ 0 w 3912042"/>
              <a:gd name="connsiteY0" fmla="*/ 0 h 815009"/>
              <a:gd name="connsiteX1" fmla="*/ 1192695 w 3912042"/>
              <a:gd name="connsiteY1" fmla="*/ 166978 h 815009"/>
              <a:gd name="connsiteX2" fmla="*/ 3077155 w 3912042"/>
              <a:gd name="connsiteY2" fmla="*/ 182880 h 815009"/>
              <a:gd name="connsiteX3" fmla="*/ 3586038 w 3912042"/>
              <a:gd name="connsiteY3" fmla="*/ 715618 h 815009"/>
              <a:gd name="connsiteX4" fmla="*/ 3912042 w 3912042"/>
              <a:gd name="connsiteY4" fmla="*/ 779228 h 815009"/>
              <a:gd name="connsiteX5" fmla="*/ 3912042 w 3912042"/>
              <a:gd name="connsiteY5" fmla="*/ 779228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2042" h="815009">
                <a:moveTo>
                  <a:pt x="0" y="0"/>
                </a:moveTo>
                <a:cubicBezTo>
                  <a:pt x="339918" y="68249"/>
                  <a:pt x="679836" y="136498"/>
                  <a:pt x="1192695" y="166978"/>
                </a:cubicBezTo>
                <a:cubicBezTo>
                  <a:pt x="1705554" y="197458"/>
                  <a:pt x="2678265" y="91440"/>
                  <a:pt x="3077155" y="182880"/>
                </a:cubicBezTo>
                <a:cubicBezTo>
                  <a:pt x="3476046" y="274320"/>
                  <a:pt x="3446890" y="616227"/>
                  <a:pt x="3586038" y="715618"/>
                </a:cubicBezTo>
                <a:cubicBezTo>
                  <a:pt x="3725186" y="815009"/>
                  <a:pt x="3912042" y="779228"/>
                  <a:pt x="3912042" y="779228"/>
                </a:cubicBezTo>
                <a:lnTo>
                  <a:pt x="3912042" y="779228"/>
                </a:lnTo>
              </a:path>
            </a:pathLst>
          </a:cu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10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130" name="Textfeld 129"/>
          <p:cNvSpPr txBox="1"/>
          <p:nvPr/>
        </p:nvSpPr>
        <p:spPr>
          <a:xfrm>
            <a:off x="5291968" y="194753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FF00FF"/>
                </a:solidFill>
                <a:latin typeface="Arial"/>
                <a:cs typeface=""/>
                <a:sym typeface="Wingdings" pitchFamily="2" charset="2"/>
              </a:rPr>
              <a:t></a:t>
            </a:r>
            <a:r>
              <a:rPr lang="de-DE" sz="1200" dirty="0" smtClean="0">
                <a:solidFill>
                  <a:srgbClr val="FF00FF"/>
                </a:solidFill>
                <a:latin typeface="Arial"/>
                <a:cs typeface=""/>
              </a:rPr>
              <a:t>1</a:t>
            </a:r>
            <a:endParaRPr lang="de-DE" sz="1200" dirty="0">
              <a:solidFill>
                <a:srgbClr val="FF00FF"/>
              </a:solidFill>
              <a:latin typeface="Arial"/>
              <a:cs typeface=""/>
            </a:endParaRPr>
          </a:p>
        </p:txBody>
      </p:sp>
      <p:sp>
        <p:nvSpPr>
          <p:cNvPr id="133" name="Rechteck 132"/>
          <p:cNvSpPr/>
          <p:nvPr/>
        </p:nvSpPr>
        <p:spPr bwMode="auto">
          <a:xfrm>
            <a:off x="6651312" y="3057804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FFFFFF"/>
                </a:solidFill>
                <a:latin typeface="Arial" pitchFamily="34" charset="0"/>
                <a:cs typeface=""/>
              </a:rPr>
              <a:t>19</a:t>
            </a:r>
          </a:p>
        </p:txBody>
      </p:sp>
      <p:sp>
        <p:nvSpPr>
          <p:cNvPr id="134" name="Textfeld 133"/>
          <p:cNvSpPr txBox="1"/>
          <p:nvPr/>
        </p:nvSpPr>
        <p:spPr>
          <a:xfrm>
            <a:off x="2357754" y="1329612"/>
            <a:ext cx="918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FF00FF"/>
                </a:solidFill>
                <a:latin typeface="Arial"/>
                <a:cs typeface=""/>
              </a:rPr>
              <a:t>19=</a:t>
            </a:r>
            <a:r>
              <a:rPr lang="de-DE" sz="1200" u="sng" dirty="0" smtClean="0">
                <a:solidFill>
                  <a:srgbClr val="FF00FF"/>
                </a:solidFill>
                <a:latin typeface="Arial"/>
                <a:cs typeface=""/>
              </a:rPr>
              <a:t>1</a:t>
            </a:r>
            <a:r>
              <a:rPr lang="de-DE" sz="1200" dirty="0" smtClean="0">
                <a:solidFill>
                  <a:srgbClr val="FF00FF"/>
                </a:solidFill>
                <a:latin typeface="Arial"/>
                <a:cs typeface=""/>
              </a:rPr>
              <a:t>0011</a:t>
            </a:r>
            <a:endParaRPr lang="de-DE" sz="1200" dirty="0">
              <a:solidFill>
                <a:srgbClr val="FF00FF"/>
              </a:solidFill>
              <a:latin typeface="Arial"/>
              <a:cs typeface=""/>
            </a:endParaRPr>
          </a:p>
        </p:txBody>
      </p:sp>
      <p:sp>
        <p:nvSpPr>
          <p:cNvPr id="135" name="Foliennummernplatzhalter 1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C6AE60A-B69C-4790-82F7-3882EDF23186}" type="slidenum">
              <a:rPr lang="de-DE" smtClean="0">
                <a:solidFill>
                  <a:srgbClr val="000000"/>
                </a:solidFill>
              </a:rPr>
              <a:pPr algn="r"/>
              <a:t>75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2" name="Freihandform 131"/>
          <p:cNvSpPr/>
          <p:nvPr/>
        </p:nvSpPr>
        <p:spPr bwMode="auto">
          <a:xfrm>
            <a:off x="5675244" y="1996771"/>
            <a:ext cx="1073426" cy="1201641"/>
          </a:xfrm>
          <a:custGeom>
            <a:avLst/>
            <a:gdLst>
              <a:gd name="connsiteX0" fmla="*/ 0 w 1431235"/>
              <a:gd name="connsiteY0" fmla="*/ 128547 h 1602188"/>
              <a:gd name="connsiteX1" fmla="*/ 365760 w 1431235"/>
              <a:gd name="connsiteY1" fmla="*/ 144449 h 1602188"/>
              <a:gd name="connsiteX2" fmla="*/ 667910 w 1431235"/>
              <a:gd name="connsiteY2" fmla="*/ 995239 h 1602188"/>
              <a:gd name="connsiteX3" fmla="*/ 1017767 w 1431235"/>
              <a:gd name="connsiteY3" fmla="*/ 1504122 h 1602188"/>
              <a:gd name="connsiteX4" fmla="*/ 1431235 w 1431235"/>
              <a:gd name="connsiteY4" fmla="*/ 1583636 h 160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235" h="1602188">
                <a:moveTo>
                  <a:pt x="0" y="128547"/>
                </a:moveTo>
                <a:cubicBezTo>
                  <a:pt x="127221" y="64273"/>
                  <a:pt x="254442" y="0"/>
                  <a:pt x="365760" y="144449"/>
                </a:cubicBezTo>
                <a:cubicBezTo>
                  <a:pt x="477078" y="288898"/>
                  <a:pt x="559242" y="768627"/>
                  <a:pt x="667910" y="995239"/>
                </a:cubicBezTo>
                <a:cubicBezTo>
                  <a:pt x="776578" y="1221851"/>
                  <a:pt x="890546" y="1406056"/>
                  <a:pt x="1017767" y="1504122"/>
                </a:cubicBezTo>
                <a:cubicBezTo>
                  <a:pt x="1144988" y="1602188"/>
                  <a:pt x="1288111" y="1592912"/>
                  <a:pt x="1431235" y="1583636"/>
                </a:cubicBezTo>
              </a:path>
            </a:pathLst>
          </a:cu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10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96" name="Freihandform 95"/>
          <p:cNvSpPr/>
          <p:nvPr/>
        </p:nvSpPr>
        <p:spPr bwMode="auto">
          <a:xfrm>
            <a:off x="2339916" y="3095805"/>
            <a:ext cx="2892005" cy="1001743"/>
          </a:xfrm>
          <a:custGeom>
            <a:avLst/>
            <a:gdLst>
              <a:gd name="connsiteX0" fmla="*/ 0 w 3856007"/>
              <a:gd name="connsiteY0" fmla="*/ 90578 h 1335657"/>
              <a:gd name="connsiteX1" fmla="*/ 966158 w 3856007"/>
              <a:gd name="connsiteY1" fmla="*/ 159589 h 1335657"/>
              <a:gd name="connsiteX2" fmla="*/ 1682151 w 3856007"/>
              <a:gd name="connsiteY2" fmla="*/ 1048110 h 1335657"/>
              <a:gd name="connsiteX3" fmla="*/ 3053751 w 3856007"/>
              <a:gd name="connsiteY3" fmla="*/ 1255144 h 1335657"/>
              <a:gd name="connsiteX4" fmla="*/ 3476445 w 3856007"/>
              <a:gd name="connsiteY4" fmla="*/ 565031 h 1335657"/>
              <a:gd name="connsiteX5" fmla="*/ 3856007 w 3856007"/>
              <a:gd name="connsiteY5" fmla="*/ 470140 h 13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6007" h="1335657">
                <a:moveTo>
                  <a:pt x="0" y="90578"/>
                </a:moveTo>
                <a:cubicBezTo>
                  <a:pt x="342900" y="45289"/>
                  <a:pt x="685800" y="0"/>
                  <a:pt x="966158" y="159589"/>
                </a:cubicBezTo>
                <a:cubicBezTo>
                  <a:pt x="1246516" y="319178"/>
                  <a:pt x="1334219" y="865518"/>
                  <a:pt x="1682151" y="1048110"/>
                </a:cubicBezTo>
                <a:cubicBezTo>
                  <a:pt x="2030083" y="1230702"/>
                  <a:pt x="2754702" y="1335657"/>
                  <a:pt x="3053751" y="1255144"/>
                </a:cubicBezTo>
                <a:cubicBezTo>
                  <a:pt x="3352800" y="1174631"/>
                  <a:pt x="3342736" y="695865"/>
                  <a:pt x="3476445" y="565031"/>
                </a:cubicBezTo>
                <a:cubicBezTo>
                  <a:pt x="3610154" y="434197"/>
                  <a:pt x="3733080" y="452168"/>
                  <a:pt x="3856007" y="470140"/>
                </a:cubicBezTo>
              </a:path>
            </a:pathLst>
          </a:custGeom>
          <a:noFill/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20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5295737" y="3348993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92D050"/>
                </a:solidFill>
                <a:latin typeface="Arial"/>
                <a:cs typeface=""/>
                <a:sym typeface="Wingdings" pitchFamily="2" charset="2"/>
              </a:rPr>
              <a:t></a:t>
            </a:r>
            <a:r>
              <a:rPr lang="de-DE" sz="1200" dirty="0" smtClean="0">
                <a:solidFill>
                  <a:srgbClr val="92D050"/>
                </a:solidFill>
                <a:latin typeface="Arial"/>
                <a:cs typeface=""/>
              </a:rPr>
              <a:t>5</a:t>
            </a:r>
            <a:endParaRPr lang="de-DE" sz="1200" dirty="0">
              <a:solidFill>
                <a:srgbClr val="92D050"/>
              </a:solidFill>
              <a:latin typeface="Arial"/>
              <a:cs typeface="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2465766" y="2841780"/>
            <a:ext cx="918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92D050"/>
                </a:solidFill>
                <a:latin typeface="Arial"/>
                <a:cs typeface=""/>
              </a:rPr>
              <a:t>2=</a:t>
            </a:r>
            <a:r>
              <a:rPr lang="de-DE" sz="1200" u="sng" dirty="0" smtClean="0">
                <a:solidFill>
                  <a:srgbClr val="92D050"/>
                </a:solidFill>
                <a:latin typeface="Arial"/>
                <a:cs typeface=""/>
              </a:rPr>
              <a:t>0</a:t>
            </a:r>
            <a:r>
              <a:rPr lang="de-DE" sz="1200" dirty="0" smtClean="0">
                <a:solidFill>
                  <a:srgbClr val="92D050"/>
                </a:solidFill>
                <a:latin typeface="Arial"/>
                <a:cs typeface=""/>
              </a:rPr>
              <a:t>0010</a:t>
            </a:r>
            <a:endParaRPr lang="de-DE" sz="1200" dirty="0">
              <a:solidFill>
                <a:srgbClr val="92D050"/>
              </a:solidFill>
              <a:latin typeface="Arial"/>
              <a:cs typeface=""/>
            </a:endParaRPr>
          </a:p>
        </p:txBody>
      </p:sp>
      <p:sp>
        <p:nvSpPr>
          <p:cNvPr id="109" name="Rechteck 108"/>
          <p:cNvSpPr/>
          <p:nvPr/>
        </p:nvSpPr>
        <p:spPr bwMode="auto">
          <a:xfrm>
            <a:off x="6651312" y="2301744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100" dirty="0">
                <a:solidFill>
                  <a:srgbClr val="000000"/>
                </a:solidFill>
                <a:latin typeface="Arial" pitchFamily="34" charset="0"/>
                <a:cs typeface=""/>
              </a:rPr>
              <a:t>2</a:t>
            </a:r>
          </a:p>
        </p:txBody>
      </p:sp>
      <p:sp>
        <p:nvSpPr>
          <p:cNvPr id="98" name="Freihandform 97"/>
          <p:cNvSpPr/>
          <p:nvPr/>
        </p:nvSpPr>
        <p:spPr bwMode="auto">
          <a:xfrm>
            <a:off x="5671869" y="2261199"/>
            <a:ext cx="1080458" cy="1281023"/>
          </a:xfrm>
          <a:custGeom>
            <a:avLst/>
            <a:gdLst>
              <a:gd name="connsiteX0" fmla="*/ 0 w 1440611"/>
              <a:gd name="connsiteY0" fmla="*/ 1643332 h 1708030"/>
              <a:gd name="connsiteX1" fmla="*/ 215660 w 1440611"/>
              <a:gd name="connsiteY1" fmla="*/ 1600200 h 1708030"/>
              <a:gd name="connsiteX2" fmla="*/ 543464 w 1440611"/>
              <a:gd name="connsiteY2" fmla="*/ 996351 h 1708030"/>
              <a:gd name="connsiteX3" fmla="*/ 715992 w 1440611"/>
              <a:gd name="connsiteY3" fmla="*/ 142336 h 1708030"/>
              <a:gd name="connsiteX4" fmla="*/ 1440611 w 1440611"/>
              <a:gd name="connsiteY4" fmla="*/ 142336 h 170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611" h="1708030">
                <a:moveTo>
                  <a:pt x="0" y="1643332"/>
                </a:moveTo>
                <a:cubicBezTo>
                  <a:pt x="62541" y="1675681"/>
                  <a:pt x="125083" y="1708030"/>
                  <a:pt x="215660" y="1600200"/>
                </a:cubicBezTo>
                <a:cubicBezTo>
                  <a:pt x="306237" y="1492370"/>
                  <a:pt x="460075" y="1239328"/>
                  <a:pt x="543464" y="996351"/>
                </a:cubicBezTo>
                <a:cubicBezTo>
                  <a:pt x="626853" y="753374"/>
                  <a:pt x="566468" y="284672"/>
                  <a:pt x="715992" y="142336"/>
                </a:cubicBezTo>
                <a:cubicBezTo>
                  <a:pt x="865517" y="0"/>
                  <a:pt x="1153064" y="71168"/>
                  <a:pt x="1440611" y="142336"/>
                </a:cubicBezTo>
              </a:path>
            </a:pathLst>
          </a:custGeom>
          <a:noFill/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200">
              <a:solidFill>
                <a:srgbClr val="000000"/>
              </a:solidFill>
              <a:latin typeface="Arial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7722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3" grpId="0" animBg="1"/>
      <p:bldP spid="34" grpId="0"/>
      <p:bldP spid="37" grpId="0" animBg="1"/>
      <p:bldP spid="38" grpId="0"/>
      <p:bldP spid="39" grpId="0"/>
      <p:bldP spid="43" grpId="0" animBg="1"/>
      <p:bldP spid="46" grpId="0" animBg="1"/>
      <p:bldP spid="47" grpId="0" animBg="1"/>
      <p:bldP spid="48" grpId="0"/>
      <p:bldP spid="49" grpId="0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58" grpId="0" animBg="1"/>
      <p:bldP spid="59" grpId="0" animBg="1"/>
      <p:bldP spid="60" grpId="0" animBg="1"/>
      <p:bldP spid="61" grpId="0" animBg="1"/>
      <p:bldP spid="62" grpId="0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117" grpId="0"/>
      <p:bldP spid="118" grpId="0"/>
      <p:bldP spid="119" grpId="0"/>
      <p:bldP spid="120" grpId="0"/>
      <p:bldP spid="129" grpId="0" animBg="1"/>
      <p:bldP spid="130" grpId="0"/>
      <p:bldP spid="133" grpId="0" animBg="1"/>
      <p:bldP spid="134" grpId="0"/>
      <p:bldP spid="132" grpId="0" animBg="1"/>
      <p:bldP spid="96" grpId="0" animBg="1"/>
      <p:bldP spid="100" grpId="0"/>
      <p:bldP spid="101" grpId="0"/>
      <p:bldP spid="109" grpId="0" animBg="1"/>
      <p:bldP spid="9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Range </a:t>
            </a:r>
            <a:r>
              <a:rPr lang="de-DE" dirty="0" err="1" smtClean="0"/>
              <a:t>partitioning</a:t>
            </a:r>
            <a:r>
              <a:rPr lang="de-DE" dirty="0" smtClean="0"/>
              <a:t> of private </a:t>
            </a:r>
            <a:r>
              <a:rPr lang="de-DE" dirty="0" err="1" smtClean="0"/>
              <a:t>input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 bwMode="auto">
          <a:xfrm>
            <a:off x="1601670" y="1653648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9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1601670" y="1437624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19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1601670" y="1869672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7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1601670" y="2085720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3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1601670" y="2301744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21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1601670" y="2517768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1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1601670" y="2733792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17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1601670" y="3057804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2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1601670" y="3273828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23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1601670" y="3489876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4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1601670" y="3705900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31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1601670" y="3921900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8</a:t>
            </a:r>
          </a:p>
        </p:txBody>
      </p:sp>
      <p:sp>
        <p:nvSpPr>
          <p:cNvPr id="19" name="Rechteck 18"/>
          <p:cNvSpPr/>
          <p:nvPr/>
        </p:nvSpPr>
        <p:spPr bwMode="auto">
          <a:xfrm>
            <a:off x="1601670" y="4137924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20</a:t>
            </a:r>
          </a:p>
        </p:txBody>
      </p:sp>
      <p:sp>
        <p:nvSpPr>
          <p:cNvPr id="20" name="Rechteck 19"/>
          <p:cNvSpPr/>
          <p:nvPr/>
        </p:nvSpPr>
        <p:spPr bwMode="auto">
          <a:xfrm>
            <a:off x="1601670" y="4353948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26</a:t>
            </a:r>
          </a:p>
        </p:txBody>
      </p:sp>
      <p:cxnSp>
        <p:nvCxnSpPr>
          <p:cNvPr id="28" name="Gerade Verbindung mit Pfeil 27"/>
          <p:cNvCxnSpPr/>
          <p:nvPr/>
        </p:nvCxnSpPr>
        <p:spPr bwMode="auto">
          <a:xfrm>
            <a:off x="1439652" y="1437624"/>
            <a:ext cx="0" cy="1512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9" name="Textfeld 28"/>
          <p:cNvSpPr txBox="1"/>
          <p:nvPr/>
        </p:nvSpPr>
        <p:spPr>
          <a:xfrm rot="16200000">
            <a:off x="410054" y="2035899"/>
            <a:ext cx="1674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chunk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100" baseline="-25000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endParaRPr lang="de-DE" sz="1100" baseline="-25000" dirty="0">
              <a:solidFill>
                <a:srgbClr val="000000"/>
              </a:solidFill>
              <a:latin typeface="Arial"/>
              <a:cs typeface=""/>
            </a:endParaRPr>
          </a:p>
        </p:txBody>
      </p:sp>
      <p:cxnSp>
        <p:nvCxnSpPr>
          <p:cNvPr id="30" name="Gerade Verbindung mit Pfeil 29"/>
          <p:cNvCxnSpPr/>
          <p:nvPr/>
        </p:nvCxnSpPr>
        <p:spPr bwMode="auto">
          <a:xfrm>
            <a:off x="1446622" y="3057804"/>
            <a:ext cx="0" cy="15121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1" name="Textfeld 30"/>
          <p:cNvSpPr txBox="1"/>
          <p:nvPr/>
        </p:nvSpPr>
        <p:spPr>
          <a:xfrm rot="16200000">
            <a:off x="417023" y="3656079"/>
            <a:ext cx="1674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chunk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100" baseline="-25000" dirty="0" smtClean="0">
                <a:solidFill>
                  <a:srgbClr val="000000"/>
                </a:solidFill>
                <a:latin typeface="Arial"/>
                <a:cs typeface=""/>
              </a:rPr>
              <a:t>2</a:t>
            </a:r>
            <a:endParaRPr lang="de-DE" sz="1100" baseline="-250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3761910" y="176794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05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3761910" y="1983972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05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491880" y="1227865"/>
            <a:ext cx="113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histogram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b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</a:b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100" baseline="-25000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cxnSp>
        <p:nvCxnSpPr>
          <p:cNvPr id="36" name="Gerade Verbindung mit Pfeil 35"/>
          <p:cNvCxnSpPr>
            <a:stCxn id="8" idx="3"/>
            <a:endCxn id="32" idx="1"/>
          </p:cNvCxnSpPr>
          <p:nvPr/>
        </p:nvCxnSpPr>
        <p:spPr bwMode="auto">
          <a:xfrm flipV="1">
            <a:off x="2330670" y="1875948"/>
            <a:ext cx="1431240" cy="1017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feld 36"/>
          <p:cNvSpPr txBox="1"/>
          <p:nvPr/>
        </p:nvSpPr>
        <p:spPr>
          <a:xfrm>
            <a:off x="2681790" y="1815667"/>
            <a:ext cx="756084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7 = </a:t>
            </a:r>
            <a:r>
              <a:rPr lang="de-DE" sz="1100" u="sng" dirty="0" smtClean="0">
                <a:solidFill>
                  <a:srgbClr val="000000"/>
                </a:solidFill>
                <a:latin typeface="Arial"/>
                <a:cs typeface=""/>
              </a:rPr>
              <a:t>0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0111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4301970" y="173747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&lt;16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cxnSp>
        <p:nvCxnSpPr>
          <p:cNvPr id="42" name="Gerade Verbindung mit Pfeil 41"/>
          <p:cNvCxnSpPr>
            <a:endCxn id="33" idx="1"/>
          </p:cNvCxnSpPr>
          <p:nvPr/>
        </p:nvCxnSpPr>
        <p:spPr bwMode="auto">
          <a:xfrm flipV="1">
            <a:off x="2330670" y="2091972"/>
            <a:ext cx="1431240" cy="7498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feld 42"/>
          <p:cNvSpPr txBox="1"/>
          <p:nvPr/>
        </p:nvSpPr>
        <p:spPr>
          <a:xfrm>
            <a:off x="2627784" y="2364001"/>
            <a:ext cx="864096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17 = </a:t>
            </a:r>
            <a:r>
              <a:rPr lang="de-DE" sz="1100" u="sng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0001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46" name="Rechteck 45"/>
          <p:cNvSpPr/>
          <p:nvPr/>
        </p:nvSpPr>
        <p:spPr bwMode="auto">
          <a:xfrm>
            <a:off x="3761910" y="3393767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05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47" name="Rechteck 46"/>
          <p:cNvSpPr/>
          <p:nvPr/>
        </p:nvSpPr>
        <p:spPr bwMode="auto">
          <a:xfrm>
            <a:off x="3761910" y="360515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05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3491880" y="2841781"/>
            <a:ext cx="113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histogram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b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</a:b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100" baseline="-25000" dirty="0" smtClean="0">
                <a:solidFill>
                  <a:srgbClr val="000000"/>
                </a:solidFill>
                <a:latin typeface="Arial"/>
                <a:cs typeface=""/>
              </a:rPr>
              <a:t>2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4301970" y="3364619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&lt;16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51" name="Rechteck 50"/>
          <p:cNvSpPr/>
          <p:nvPr/>
        </p:nvSpPr>
        <p:spPr bwMode="auto">
          <a:xfrm>
            <a:off x="3761910" y="176794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4</a:t>
            </a:r>
          </a:p>
        </p:txBody>
      </p:sp>
      <p:sp>
        <p:nvSpPr>
          <p:cNvPr id="52" name="Rechteck 51"/>
          <p:cNvSpPr/>
          <p:nvPr/>
        </p:nvSpPr>
        <p:spPr bwMode="auto">
          <a:xfrm>
            <a:off x="3761910" y="1983972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3</a:t>
            </a:r>
          </a:p>
        </p:txBody>
      </p:sp>
      <p:sp>
        <p:nvSpPr>
          <p:cNvPr id="53" name="Rechteck 52"/>
          <p:cNvSpPr/>
          <p:nvPr/>
        </p:nvSpPr>
        <p:spPr bwMode="auto">
          <a:xfrm>
            <a:off x="3761910" y="3393767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3</a:t>
            </a:r>
          </a:p>
        </p:txBody>
      </p:sp>
      <p:sp>
        <p:nvSpPr>
          <p:cNvPr id="54" name="Rechteck 53"/>
          <p:cNvSpPr/>
          <p:nvPr/>
        </p:nvSpPr>
        <p:spPr bwMode="auto">
          <a:xfrm>
            <a:off x="3761910" y="360515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4</a:t>
            </a:r>
          </a:p>
        </p:txBody>
      </p:sp>
      <p:sp>
        <p:nvSpPr>
          <p:cNvPr id="55" name="Rechteck 54"/>
          <p:cNvSpPr/>
          <p:nvPr/>
        </p:nvSpPr>
        <p:spPr bwMode="auto">
          <a:xfrm>
            <a:off x="5112060" y="1761684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05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56" name="Rechteck 55"/>
          <p:cNvSpPr/>
          <p:nvPr/>
        </p:nvSpPr>
        <p:spPr bwMode="auto">
          <a:xfrm>
            <a:off x="5112060" y="197770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05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4842030" y="1221601"/>
            <a:ext cx="113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prefix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</a:t>
            </a: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sum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b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</a:b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100" baseline="-25000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58" name="Rechteck 57"/>
          <p:cNvSpPr/>
          <p:nvPr/>
        </p:nvSpPr>
        <p:spPr bwMode="auto">
          <a:xfrm>
            <a:off x="5112060" y="1761684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0</a:t>
            </a:r>
          </a:p>
        </p:txBody>
      </p:sp>
      <p:sp>
        <p:nvSpPr>
          <p:cNvPr id="59" name="Rechteck 58"/>
          <p:cNvSpPr/>
          <p:nvPr/>
        </p:nvSpPr>
        <p:spPr bwMode="auto">
          <a:xfrm>
            <a:off x="5112060" y="197770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0</a:t>
            </a:r>
          </a:p>
        </p:txBody>
      </p:sp>
      <p:sp>
        <p:nvSpPr>
          <p:cNvPr id="60" name="Rechteck 59"/>
          <p:cNvSpPr/>
          <p:nvPr/>
        </p:nvSpPr>
        <p:spPr bwMode="auto">
          <a:xfrm>
            <a:off x="5112060" y="3381864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05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61" name="Rechteck 60"/>
          <p:cNvSpPr/>
          <p:nvPr/>
        </p:nvSpPr>
        <p:spPr bwMode="auto">
          <a:xfrm>
            <a:off x="5112060" y="359788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050" dirty="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4842030" y="2841781"/>
            <a:ext cx="113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prefix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</a:t>
            </a: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sum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of </a:t>
            </a:r>
            <a:b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</a:br>
            <a:r>
              <a:rPr lang="de-DE" sz="1100" dirty="0" err="1" smtClean="0">
                <a:solidFill>
                  <a:srgbClr val="000000"/>
                </a:solidFill>
                <a:latin typeface="Arial"/>
                <a:cs typeface=""/>
              </a:rPr>
              <a:t>worker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 W</a:t>
            </a:r>
            <a:r>
              <a:rPr lang="de-DE" sz="1100" baseline="-25000" dirty="0" smtClean="0">
                <a:solidFill>
                  <a:srgbClr val="000000"/>
                </a:solidFill>
                <a:latin typeface="Arial"/>
                <a:cs typeface=""/>
              </a:rPr>
              <a:t>2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63" name="Rechteck 62"/>
          <p:cNvSpPr/>
          <p:nvPr/>
        </p:nvSpPr>
        <p:spPr bwMode="auto">
          <a:xfrm>
            <a:off x="5112060" y="3381864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4</a:t>
            </a:r>
          </a:p>
        </p:txBody>
      </p:sp>
      <p:sp>
        <p:nvSpPr>
          <p:cNvPr id="64" name="Rechteck 63"/>
          <p:cNvSpPr/>
          <p:nvPr/>
        </p:nvSpPr>
        <p:spPr bwMode="auto">
          <a:xfrm>
            <a:off x="5112060" y="3597888"/>
            <a:ext cx="54006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3</a:t>
            </a:r>
          </a:p>
        </p:txBody>
      </p:sp>
      <p:sp>
        <p:nvSpPr>
          <p:cNvPr id="65" name="Rechteck 64"/>
          <p:cNvSpPr/>
          <p:nvPr/>
        </p:nvSpPr>
        <p:spPr bwMode="auto">
          <a:xfrm>
            <a:off x="6651312" y="1653648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7</a:t>
            </a:r>
          </a:p>
        </p:txBody>
      </p:sp>
      <p:sp>
        <p:nvSpPr>
          <p:cNvPr id="67" name="Rechteck 66"/>
          <p:cNvSpPr/>
          <p:nvPr/>
        </p:nvSpPr>
        <p:spPr bwMode="auto">
          <a:xfrm>
            <a:off x="6651312" y="1869672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3</a:t>
            </a:r>
          </a:p>
        </p:txBody>
      </p:sp>
      <p:sp>
        <p:nvSpPr>
          <p:cNvPr id="68" name="Rechteck 67"/>
          <p:cNvSpPr/>
          <p:nvPr/>
        </p:nvSpPr>
        <p:spPr bwMode="auto">
          <a:xfrm>
            <a:off x="6651312" y="1437624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9</a:t>
            </a:r>
          </a:p>
        </p:txBody>
      </p:sp>
      <p:sp>
        <p:nvSpPr>
          <p:cNvPr id="69" name="Rechteck 68"/>
          <p:cNvSpPr/>
          <p:nvPr/>
        </p:nvSpPr>
        <p:spPr bwMode="auto">
          <a:xfrm>
            <a:off x="6651312" y="2085720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1</a:t>
            </a:r>
          </a:p>
        </p:txBody>
      </p:sp>
      <p:sp>
        <p:nvSpPr>
          <p:cNvPr id="71" name="Rechteck 70"/>
          <p:cNvSpPr/>
          <p:nvPr/>
        </p:nvSpPr>
        <p:spPr bwMode="auto">
          <a:xfrm>
            <a:off x="6651312" y="2517768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4</a:t>
            </a:r>
          </a:p>
        </p:txBody>
      </p:sp>
      <p:sp>
        <p:nvSpPr>
          <p:cNvPr id="73" name="Rechteck 72"/>
          <p:cNvSpPr/>
          <p:nvPr/>
        </p:nvSpPr>
        <p:spPr bwMode="auto">
          <a:xfrm>
            <a:off x="6651312" y="3057804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1050" dirty="0">
              <a:solidFill>
                <a:srgbClr val="FFFFFF"/>
              </a:solidFill>
              <a:latin typeface="Arial" pitchFamily="34" charset="0"/>
              <a:cs typeface=""/>
            </a:endParaRPr>
          </a:p>
        </p:txBody>
      </p:sp>
      <p:sp>
        <p:nvSpPr>
          <p:cNvPr id="75" name="Rechteck 74"/>
          <p:cNvSpPr/>
          <p:nvPr/>
        </p:nvSpPr>
        <p:spPr bwMode="auto">
          <a:xfrm>
            <a:off x="6651312" y="3489876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17</a:t>
            </a:r>
          </a:p>
        </p:txBody>
      </p:sp>
      <p:sp>
        <p:nvSpPr>
          <p:cNvPr id="77" name="Rechteck 76"/>
          <p:cNvSpPr/>
          <p:nvPr/>
        </p:nvSpPr>
        <p:spPr bwMode="auto">
          <a:xfrm>
            <a:off x="6651312" y="3921900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31</a:t>
            </a:r>
          </a:p>
        </p:txBody>
      </p:sp>
      <p:sp>
        <p:nvSpPr>
          <p:cNvPr id="80" name="Rechteck 79"/>
          <p:cNvSpPr/>
          <p:nvPr/>
        </p:nvSpPr>
        <p:spPr bwMode="auto">
          <a:xfrm>
            <a:off x="6651312" y="2301744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2</a:t>
            </a:r>
          </a:p>
        </p:txBody>
      </p:sp>
      <p:sp>
        <p:nvSpPr>
          <p:cNvPr id="81" name="Rechteck 80"/>
          <p:cNvSpPr/>
          <p:nvPr/>
        </p:nvSpPr>
        <p:spPr bwMode="auto">
          <a:xfrm>
            <a:off x="6651312" y="2733792"/>
            <a:ext cx="729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"/>
              </a:rPr>
              <a:t>8</a:t>
            </a:r>
          </a:p>
        </p:txBody>
      </p:sp>
      <p:sp>
        <p:nvSpPr>
          <p:cNvPr id="82" name="Rechteck 81"/>
          <p:cNvSpPr/>
          <p:nvPr/>
        </p:nvSpPr>
        <p:spPr bwMode="auto">
          <a:xfrm>
            <a:off x="6651312" y="3273852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21</a:t>
            </a:r>
          </a:p>
        </p:txBody>
      </p:sp>
      <p:sp>
        <p:nvSpPr>
          <p:cNvPr id="83" name="Rechteck 82"/>
          <p:cNvSpPr/>
          <p:nvPr/>
        </p:nvSpPr>
        <p:spPr bwMode="auto">
          <a:xfrm>
            <a:off x="6651312" y="3705900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23</a:t>
            </a:r>
          </a:p>
        </p:txBody>
      </p:sp>
      <p:sp>
        <p:nvSpPr>
          <p:cNvPr id="84" name="Rechteck 83"/>
          <p:cNvSpPr/>
          <p:nvPr/>
        </p:nvSpPr>
        <p:spPr bwMode="auto">
          <a:xfrm>
            <a:off x="6651312" y="4137948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20</a:t>
            </a:r>
          </a:p>
        </p:txBody>
      </p:sp>
      <p:sp>
        <p:nvSpPr>
          <p:cNvPr id="85" name="Rechteck 84"/>
          <p:cNvSpPr/>
          <p:nvPr/>
        </p:nvSpPr>
        <p:spPr bwMode="auto">
          <a:xfrm>
            <a:off x="6651312" y="4353972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26</a:t>
            </a:r>
          </a:p>
        </p:txBody>
      </p:sp>
      <p:grpSp>
        <p:nvGrpSpPr>
          <p:cNvPr id="3" name="Gruppieren 112"/>
          <p:cNvGrpSpPr/>
          <p:nvPr/>
        </p:nvGrpSpPr>
        <p:grpSpPr>
          <a:xfrm>
            <a:off x="6462210" y="1491630"/>
            <a:ext cx="135000" cy="756084"/>
            <a:chOff x="7092280" y="1988840"/>
            <a:chExt cx="180000" cy="1008112"/>
          </a:xfrm>
        </p:grpSpPr>
        <p:cxnSp>
          <p:nvCxnSpPr>
            <p:cNvPr id="97" name="Gerade Verbindung 96"/>
            <p:cNvCxnSpPr/>
            <p:nvPr/>
          </p:nvCxnSpPr>
          <p:spPr bwMode="auto">
            <a:xfrm>
              <a:off x="7092280" y="1988840"/>
              <a:ext cx="0" cy="100811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Gerade Verbindung 98"/>
            <p:cNvCxnSpPr/>
            <p:nvPr/>
          </p:nvCxnSpPr>
          <p:spPr bwMode="auto">
            <a:xfrm rot="5400000">
              <a:off x="7182280" y="1898840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Gerade Verbindung 101"/>
            <p:cNvCxnSpPr/>
            <p:nvPr/>
          </p:nvCxnSpPr>
          <p:spPr bwMode="auto">
            <a:xfrm rot="5400000">
              <a:off x="7182280" y="2906952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uppieren 115"/>
          <p:cNvGrpSpPr/>
          <p:nvPr/>
        </p:nvGrpSpPr>
        <p:grpSpPr>
          <a:xfrm>
            <a:off x="6462210" y="3759882"/>
            <a:ext cx="135000" cy="756084"/>
            <a:chOff x="7092280" y="5013176"/>
            <a:chExt cx="180000" cy="1008112"/>
          </a:xfrm>
        </p:grpSpPr>
        <p:cxnSp>
          <p:nvCxnSpPr>
            <p:cNvPr id="103" name="Gerade Verbindung 102"/>
            <p:cNvCxnSpPr/>
            <p:nvPr/>
          </p:nvCxnSpPr>
          <p:spPr bwMode="auto">
            <a:xfrm>
              <a:off x="7092280" y="5013176"/>
              <a:ext cx="0" cy="100811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Gerade Verbindung 103"/>
            <p:cNvCxnSpPr/>
            <p:nvPr/>
          </p:nvCxnSpPr>
          <p:spPr bwMode="auto">
            <a:xfrm rot="5400000">
              <a:off x="7182280" y="4923176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Gerade Verbindung 104"/>
            <p:cNvCxnSpPr/>
            <p:nvPr/>
          </p:nvCxnSpPr>
          <p:spPr bwMode="auto">
            <a:xfrm rot="5400000">
              <a:off x="7182280" y="5931288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uppieren 113"/>
          <p:cNvGrpSpPr/>
          <p:nvPr/>
        </p:nvGrpSpPr>
        <p:grpSpPr>
          <a:xfrm>
            <a:off x="6462210" y="2349763"/>
            <a:ext cx="135000" cy="551987"/>
            <a:chOff x="7092280" y="3133017"/>
            <a:chExt cx="180000" cy="735982"/>
          </a:xfrm>
        </p:grpSpPr>
        <p:cxnSp>
          <p:nvCxnSpPr>
            <p:cNvPr id="106" name="Gerade Verbindung 105"/>
            <p:cNvCxnSpPr/>
            <p:nvPr/>
          </p:nvCxnSpPr>
          <p:spPr bwMode="auto">
            <a:xfrm>
              <a:off x="7092280" y="3133017"/>
              <a:ext cx="0" cy="73598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Gerade Verbindung 106"/>
            <p:cNvCxnSpPr/>
            <p:nvPr/>
          </p:nvCxnSpPr>
          <p:spPr bwMode="auto">
            <a:xfrm rot="5400000">
              <a:off x="7182280" y="3043017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Gerade Verbindung 107"/>
            <p:cNvCxnSpPr/>
            <p:nvPr/>
          </p:nvCxnSpPr>
          <p:spPr bwMode="auto">
            <a:xfrm rot="5400000">
              <a:off x="7182280" y="3778999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7" name="Textfeld 116"/>
          <p:cNvSpPr txBox="1"/>
          <p:nvPr/>
        </p:nvSpPr>
        <p:spPr>
          <a:xfrm>
            <a:off x="6084168" y="1700685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W</a:t>
            </a:r>
            <a:r>
              <a:rPr lang="de-DE" sz="1100" baseline="-25000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18" name="Textfeld 117"/>
          <p:cNvSpPr txBox="1"/>
          <p:nvPr/>
        </p:nvSpPr>
        <p:spPr>
          <a:xfrm>
            <a:off x="6084168" y="2456769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W</a:t>
            </a:r>
            <a:r>
              <a:rPr lang="de-DE" sz="1100" baseline="-25000" dirty="0" smtClean="0">
                <a:solidFill>
                  <a:srgbClr val="000000"/>
                </a:solidFill>
                <a:latin typeface="Arial"/>
                <a:cs typeface=""/>
              </a:rPr>
              <a:t>2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19" name="Textfeld 118"/>
          <p:cNvSpPr txBox="1"/>
          <p:nvPr/>
        </p:nvSpPr>
        <p:spPr>
          <a:xfrm>
            <a:off x="6084168" y="3219822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W</a:t>
            </a:r>
            <a:r>
              <a:rPr lang="de-DE" sz="1100" baseline="-25000" dirty="0" smtClean="0">
                <a:solidFill>
                  <a:srgbClr val="000000"/>
                </a:solidFill>
                <a:latin typeface="Arial"/>
                <a:cs typeface=""/>
              </a:rPr>
              <a:t>1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20" name="Textfeld 119"/>
          <p:cNvSpPr txBox="1"/>
          <p:nvPr/>
        </p:nvSpPr>
        <p:spPr>
          <a:xfrm>
            <a:off x="6084168" y="3975906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W</a:t>
            </a:r>
            <a:r>
              <a:rPr lang="de-DE" sz="1100" baseline="-25000" dirty="0" smtClean="0">
                <a:solidFill>
                  <a:srgbClr val="000000"/>
                </a:solidFill>
                <a:latin typeface="Arial"/>
                <a:cs typeface=""/>
              </a:rPr>
              <a:t>2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grpSp>
        <p:nvGrpSpPr>
          <p:cNvPr id="27" name="Gruppieren 124"/>
          <p:cNvGrpSpPr/>
          <p:nvPr/>
        </p:nvGrpSpPr>
        <p:grpSpPr>
          <a:xfrm>
            <a:off x="6462210" y="3111810"/>
            <a:ext cx="135000" cy="551987"/>
            <a:chOff x="7092280" y="3133017"/>
            <a:chExt cx="180000" cy="735982"/>
          </a:xfrm>
        </p:grpSpPr>
        <p:cxnSp>
          <p:nvCxnSpPr>
            <p:cNvPr id="126" name="Gerade Verbindung 125"/>
            <p:cNvCxnSpPr/>
            <p:nvPr/>
          </p:nvCxnSpPr>
          <p:spPr bwMode="auto">
            <a:xfrm>
              <a:off x="7092280" y="3133017"/>
              <a:ext cx="0" cy="73598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Gerade Verbindung 126"/>
            <p:cNvCxnSpPr/>
            <p:nvPr/>
          </p:nvCxnSpPr>
          <p:spPr bwMode="auto">
            <a:xfrm rot="5400000">
              <a:off x="7182280" y="3043017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Gerade Verbindung 127"/>
            <p:cNvCxnSpPr/>
            <p:nvPr/>
          </p:nvCxnSpPr>
          <p:spPr bwMode="auto">
            <a:xfrm rot="5400000">
              <a:off x="7182280" y="3778999"/>
              <a:ext cx="0" cy="180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9" name="Freihandform 128"/>
          <p:cNvSpPr/>
          <p:nvPr/>
        </p:nvSpPr>
        <p:spPr bwMode="auto">
          <a:xfrm>
            <a:off x="2353586" y="1556468"/>
            <a:ext cx="2934032" cy="611257"/>
          </a:xfrm>
          <a:custGeom>
            <a:avLst/>
            <a:gdLst>
              <a:gd name="connsiteX0" fmla="*/ 0 w 3912042"/>
              <a:gd name="connsiteY0" fmla="*/ 0 h 815009"/>
              <a:gd name="connsiteX1" fmla="*/ 1192695 w 3912042"/>
              <a:gd name="connsiteY1" fmla="*/ 166978 h 815009"/>
              <a:gd name="connsiteX2" fmla="*/ 3077155 w 3912042"/>
              <a:gd name="connsiteY2" fmla="*/ 182880 h 815009"/>
              <a:gd name="connsiteX3" fmla="*/ 3586038 w 3912042"/>
              <a:gd name="connsiteY3" fmla="*/ 715618 h 815009"/>
              <a:gd name="connsiteX4" fmla="*/ 3912042 w 3912042"/>
              <a:gd name="connsiteY4" fmla="*/ 779228 h 815009"/>
              <a:gd name="connsiteX5" fmla="*/ 3912042 w 3912042"/>
              <a:gd name="connsiteY5" fmla="*/ 779228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2042" h="815009">
                <a:moveTo>
                  <a:pt x="0" y="0"/>
                </a:moveTo>
                <a:cubicBezTo>
                  <a:pt x="339918" y="68249"/>
                  <a:pt x="679836" y="136498"/>
                  <a:pt x="1192695" y="166978"/>
                </a:cubicBezTo>
                <a:cubicBezTo>
                  <a:pt x="1705554" y="197458"/>
                  <a:pt x="2678265" y="91440"/>
                  <a:pt x="3077155" y="182880"/>
                </a:cubicBezTo>
                <a:cubicBezTo>
                  <a:pt x="3476046" y="274320"/>
                  <a:pt x="3446890" y="616227"/>
                  <a:pt x="3586038" y="715618"/>
                </a:cubicBezTo>
                <a:cubicBezTo>
                  <a:pt x="3725186" y="815009"/>
                  <a:pt x="3912042" y="779228"/>
                  <a:pt x="3912042" y="779228"/>
                </a:cubicBezTo>
                <a:lnTo>
                  <a:pt x="3912042" y="779228"/>
                </a:lnTo>
              </a:path>
            </a:pathLst>
          </a:cu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5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130" name="Textfeld 129"/>
          <p:cNvSpPr txBox="1"/>
          <p:nvPr/>
        </p:nvSpPr>
        <p:spPr>
          <a:xfrm>
            <a:off x="5291968" y="1947531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FF00FF"/>
                </a:solidFill>
                <a:latin typeface="Arial"/>
                <a:cs typeface=""/>
                <a:sym typeface="Wingdings" pitchFamily="2" charset="2"/>
              </a:rPr>
              <a:t></a:t>
            </a:r>
            <a:r>
              <a:rPr lang="de-DE" sz="1100" dirty="0" smtClean="0">
                <a:solidFill>
                  <a:srgbClr val="FF00FF"/>
                </a:solidFill>
                <a:latin typeface="Arial"/>
                <a:cs typeface=""/>
              </a:rPr>
              <a:t>1</a:t>
            </a:r>
            <a:endParaRPr lang="de-DE" sz="1100" dirty="0">
              <a:solidFill>
                <a:srgbClr val="FF00FF"/>
              </a:solidFill>
              <a:latin typeface="Arial"/>
              <a:cs typeface=""/>
            </a:endParaRPr>
          </a:p>
        </p:txBody>
      </p:sp>
      <p:sp>
        <p:nvSpPr>
          <p:cNvPr id="133" name="Rechteck 132"/>
          <p:cNvSpPr/>
          <p:nvPr/>
        </p:nvSpPr>
        <p:spPr bwMode="auto">
          <a:xfrm>
            <a:off x="6651312" y="3057804"/>
            <a:ext cx="729000" cy="216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1050" dirty="0">
                <a:solidFill>
                  <a:srgbClr val="FFFFFF"/>
                </a:solidFill>
                <a:latin typeface="Arial" pitchFamily="34" charset="0"/>
                <a:cs typeface=""/>
              </a:rPr>
              <a:t>19</a:t>
            </a:r>
          </a:p>
        </p:txBody>
      </p:sp>
      <p:sp>
        <p:nvSpPr>
          <p:cNvPr id="134" name="Textfeld 133"/>
          <p:cNvSpPr txBox="1"/>
          <p:nvPr/>
        </p:nvSpPr>
        <p:spPr>
          <a:xfrm>
            <a:off x="2357754" y="1329612"/>
            <a:ext cx="918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FF00FF"/>
                </a:solidFill>
                <a:latin typeface="Arial"/>
                <a:cs typeface=""/>
              </a:rPr>
              <a:t>19=</a:t>
            </a:r>
            <a:r>
              <a:rPr lang="de-DE" sz="1100" u="sng" dirty="0" smtClean="0">
                <a:solidFill>
                  <a:srgbClr val="FF00FF"/>
                </a:solidFill>
                <a:latin typeface="Arial"/>
                <a:cs typeface=""/>
              </a:rPr>
              <a:t>1</a:t>
            </a:r>
            <a:r>
              <a:rPr lang="de-DE" sz="1100" dirty="0" smtClean="0">
                <a:solidFill>
                  <a:srgbClr val="FF00FF"/>
                </a:solidFill>
                <a:latin typeface="Arial"/>
                <a:cs typeface=""/>
              </a:rPr>
              <a:t>0011</a:t>
            </a:r>
            <a:endParaRPr lang="de-DE" sz="1100" dirty="0">
              <a:solidFill>
                <a:srgbClr val="FF00FF"/>
              </a:solidFill>
              <a:latin typeface="Arial"/>
              <a:cs typeface=""/>
            </a:endParaRPr>
          </a:p>
        </p:txBody>
      </p:sp>
      <p:sp>
        <p:nvSpPr>
          <p:cNvPr id="96" name="Foliennummernplatzhalter 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C6AE60A-B69C-4790-82F7-3882EDF23186}" type="slidenum">
              <a:rPr lang="de-DE" smtClean="0">
                <a:solidFill>
                  <a:srgbClr val="000000"/>
                </a:solidFill>
              </a:rPr>
              <a:pPr algn="r"/>
              <a:t>76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2" name="Freihandform 131"/>
          <p:cNvSpPr/>
          <p:nvPr/>
        </p:nvSpPr>
        <p:spPr bwMode="auto">
          <a:xfrm>
            <a:off x="5675244" y="1996771"/>
            <a:ext cx="1073426" cy="1201641"/>
          </a:xfrm>
          <a:custGeom>
            <a:avLst/>
            <a:gdLst>
              <a:gd name="connsiteX0" fmla="*/ 0 w 1431235"/>
              <a:gd name="connsiteY0" fmla="*/ 128547 h 1602188"/>
              <a:gd name="connsiteX1" fmla="*/ 365760 w 1431235"/>
              <a:gd name="connsiteY1" fmla="*/ 144449 h 1602188"/>
              <a:gd name="connsiteX2" fmla="*/ 667910 w 1431235"/>
              <a:gd name="connsiteY2" fmla="*/ 995239 h 1602188"/>
              <a:gd name="connsiteX3" fmla="*/ 1017767 w 1431235"/>
              <a:gd name="connsiteY3" fmla="*/ 1504122 h 1602188"/>
              <a:gd name="connsiteX4" fmla="*/ 1431235 w 1431235"/>
              <a:gd name="connsiteY4" fmla="*/ 1583636 h 160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235" h="1602188">
                <a:moveTo>
                  <a:pt x="0" y="128547"/>
                </a:moveTo>
                <a:cubicBezTo>
                  <a:pt x="127221" y="64273"/>
                  <a:pt x="254442" y="0"/>
                  <a:pt x="365760" y="144449"/>
                </a:cubicBezTo>
                <a:cubicBezTo>
                  <a:pt x="477078" y="288898"/>
                  <a:pt x="559242" y="768627"/>
                  <a:pt x="667910" y="995239"/>
                </a:cubicBezTo>
                <a:cubicBezTo>
                  <a:pt x="776578" y="1221851"/>
                  <a:pt x="890546" y="1406056"/>
                  <a:pt x="1017767" y="1504122"/>
                </a:cubicBezTo>
                <a:cubicBezTo>
                  <a:pt x="1144988" y="1602188"/>
                  <a:pt x="1288111" y="1592912"/>
                  <a:pt x="1431235" y="1583636"/>
                </a:cubicBezTo>
              </a:path>
            </a:pathLst>
          </a:cu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50">
              <a:solidFill>
                <a:srgbClr val="000000"/>
              </a:solidFill>
              <a:latin typeface="Arial" pitchFamily="34" charset="0"/>
              <a:cs typeface="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4301970" y="1953494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Arial"/>
                <a:cs typeface="Times New Roman"/>
              </a:rPr>
              <a:t>≥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16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4301970" y="3580643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Arial"/>
                <a:cs typeface="Times New Roman"/>
              </a:rPr>
              <a:t>≥</a:t>
            </a:r>
            <a:r>
              <a:rPr lang="de-DE" sz="1100" dirty="0" smtClean="0">
                <a:solidFill>
                  <a:srgbClr val="000000"/>
                </a:solidFill>
                <a:latin typeface="Arial"/>
                <a:cs typeface=""/>
              </a:rPr>
              <a:t>16</a:t>
            </a:r>
            <a:endParaRPr lang="de-DE" sz="1100" dirty="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89" name="Freihandform 88"/>
          <p:cNvSpPr/>
          <p:nvPr/>
        </p:nvSpPr>
        <p:spPr bwMode="auto">
          <a:xfrm>
            <a:off x="2339916" y="3095805"/>
            <a:ext cx="2892005" cy="1001743"/>
          </a:xfrm>
          <a:custGeom>
            <a:avLst/>
            <a:gdLst>
              <a:gd name="connsiteX0" fmla="*/ 0 w 3856007"/>
              <a:gd name="connsiteY0" fmla="*/ 90578 h 1335657"/>
              <a:gd name="connsiteX1" fmla="*/ 966158 w 3856007"/>
              <a:gd name="connsiteY1" fmla="*/ 159589 h 1335657"/>
              <a:gd name="connsiteX2" fmla="*/ 1682151 w 3856007"/>
              <a:gd name="connsiteY2" fmla="*/ 1048110 h 1335657"/>
              <a:gd name="connsiteX3" fmla="*/ 3053751 w 3856007"/>
              <a:gd name="connsiteY3" fmla="*/ 1255144 h 1335657"/>
              <a:gd name="connsiteX4" fmla="*/ 3476445 w 3856007"/>
              <a:gd name="connsiteY4" fmla="*/ 565031 h 1335657"/>
              <a:gd name="connsiteX5" fmla="*/ 3856007 w 3856007"/>
              <a:gd name="connsiteY5" fmla="*/ 470140 h 13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6007" h="1335657">
                <a:moveTo>
                  <a:pt x="0" y="90578"/>
                </a:moveTo>
                <a:cubicBezTo>
                  <a:pt x="342900" y="45289"/>
                  <a:pt x="685800" y="0"/>
                  <a:pt x="966158" y="159589"/>
                </a:cubicBezTo>
                <a:cubicBezTo>
                  <a:pt x="1246516" y="319178"/>
                  <a:pt x="1334219" y="865518"/>
                  <a:pt x="1682151" y="1048110"/>
                </a:cubicBezTo>
                <a:cubicBezTo>
                  <a:pt x="2030083" y="1230702"/>
                  <a:pt x="2754702" y="1335657"/>
                  <a:pt x="3053751" y="1255144"/>
                </a:cubicBezTo>
                <a:cubicBezTo>
                  <a:pt x="3352800" y="1174631"/>
                  <a:pt x="3342736" y="695865"/>
                  <a:pt x="3476445" y="565031"/>
                </a:cubicBezTo>
                <a:cubicBezTo>
                  <a:pt x="3610154" y="434197"/>
                  <a:pt x="3733080" y="452168"/>
                  <a:pt x="3856007" y="470140"/>
                </a:cubicBezTo>
              </a:path>
            </a:pathLst>
          </a:custGeom>
          <a:noFill/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10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91" name="Freihandform 90"/>
          <p:cNvSpPr/>
          <p:nvPr/>
        </p:nvSpPr>
        <p:spPr bwMode="auto">
          <a:xfrm>
            <a:off x="5671869" y="2261199"/>
            <a:ext cx="1080458" cy="1281023"/>
          </a:xfrm>
          <a:custGeom>
            <a:avLst/>
            <a:gdLst>
              <a:gd name="connsiteX0" fmla="*/ 0 w 1440611"/>
              <a:gd name="connsiteY0" fmla="*/ 1643332 h 1708030"/>
              <a:gd name="connsiteX1" fmla="*/ 215660 w 1440611"/>
              <a:gd name="connsiteY1" fmla="*/ 1600200 h 1708030"/>
              <a:gd name="connsiteX2" fmla="*/ 543464 w 1440611"/>
              <a:gd name="connsiteY2" fmla="*/ 996351 h 1708030"/>
              <a:gd name="connsiteX3" fmla="*/ 715992 w 1440611"/>
              <a:gd name="connsiteY3" fmla="*/ 142336 h 1708030"/>
              <a:gd name="connsiteX4" fmla="*/ 1440611 w 1440611"/>
              <a:gd name="connsiteY4" fmla="*/ 142336 h 170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611" h="1708030">
                <a:moveTo>
                  <a:pt x="0" y="1643332"/>
                </a:moveTo>
                <a:cubicBezTo>
                  <a:pt x="62541" y="1675681"/>
                  <a:pt x="125083" y="1708030"/>
                  <a:pt x="215660" y="1600200"/>
                </a:cubicBezTo>
                <a:cubicBezTo>
                  <a:pt x="306237" y="1492370"/>
                  <a:pt x="460075" y="1239328"/>
                  <a:pt x="543464" y="996351"/>
                </a:cubicBezTo>
                <a:cubicBezTo>
                  <a:pt x="626853" y="753374"/>
                  <a:pt x="566468" y="284672"/>
                  <a:pt x="715992" y="142336"/>
                </a:cubicBezTo>
                <a:cubicBezTo>
                  <a:pt x="865517" y="0"/>
                  <a:pt x="1153064" y="71168"/>
                  <a:pt x="1440611" y="142336"/>
                </a:cubicBezTo>
              </a:path>
            </a:pathLst>
          </a:custGeom>
          <a:noFill/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100">
              <a:solidFill>
                <a:srgbClr val="000000"/>
              </a:solidFill>
              <a:latin typeface="Arial"/>
              <a:cs typeface=""/>
            </a:endParaRPr>
          </a:p>
        </p:txBody>
      </p:sp>
      <p:sp>
        <p:nvSpPr>
          <p:cNvPr id="92" name="Textfeld 91"/>
          <p:cNvSpPr txBox="1"/>
          <p:nvPr/>
        </p:nvSpPr>
        <p:spPr>
          <a:xfrm>
            <a:off x="5295737" y="3348993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92D050"/>
                </a:solidFill>
                <a:latin typeface="Arial"/>
                <a:cs typeface=""/>
                <a:sym typeface="Wingdings" pitchFamily="2" charset="2"/>
              </a:rPr>
              <a:t></a:t>
            </a:r>
            <a:r>
              <a:rPr lang="de-DE" sz="1100" dirty="0" smtClean="0">
                <a:solidFill>
                  <a:srgbClr val="92D050"/>
                </a:solidFill>
                <a:latin typeface="Arial"/>
                <a:cs typeface=""/>
              </a:rPr>
              <a:t>5</a:t>
            </a:r>
            <a:endParaRPr lang="de-DE" sz="1100" dirty="0">
              <a:solidFill>
                <a:srgbClr val="92D050"/>
              </a:solidFill>
              <a:latin typeface="Arial"/>
              <a:cs typeface=""/>
            </a:endParaRPr>
          </a:p>
        </p:txBody>
      </p:sp>
      <p:sp>
        <p:nvSpPr>
          <p:cNvPr id="93" name="Textfeld 92"/>
          <p:cNvSpPr txBox="1"/>
          <p:nvPr/>
        </p:nvSpPr>
        <p:spPr>
          <a:xfrm>
            <a:off x="2465766" y="2841780"/>
            <a:ext cx="918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92D050"/>
                </a:solidFill>
                <a:latin typeface="Arial"/>
                <a:cs typeface=""/>
              </a:rPr>
              <a:t>2=</a:t>
            </a:r>
            <a:r>
              <a:rPr lang="de-DE" sz="1100" u="sng" dirty="0" smtClean="0">
                <a:solidFill>
                  <a:srgbClr val="92D050"/>
                </a:solidFill>
                <a:latin typeface="Arial"/>
                <a:cs typeface=""/>
              </a:rPr>
              <a:t>0</a:t>
            </a:r>
            <a:r>
              <a:rPr lang="de-DE" sz="1100" dirty="0" smtClean="0">
                <a:solidFill>
                  <a:srgbClr val="92D050"/>
                </a:solidFill>
                <a:latin typeface="Arial"/>
                <a:cs typeface=""/>
              </a:rPr>
              <a:t>0010</a:t>
            </a:r>
            <a:endParaRPr lang="de-DE" sz="1100" dirty="0">
              <a:solidFill>
                <a:srgbClr val="92D050"/>
              </a:solidFill>
              <a:latin typeface="Arial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7387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1610" y="249492"/>
            <a:ext cx="6858000" cy="1102519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rgbClr val="FF0000"/>
                </a:solidFill>
              </a:rPr>
              <a:t>Real C </a:t>
            </a:r>
            <a:r>
              <a:rPr lang="de-DE" sz="3600" dirty="0" err="1">
                <a:solidFill>
                  <a:srgbClr val="FF0000"/>
                </a:solidFill>
              </a:rPr>
              <a:t>hacker</a:t>
            </a:r>
            <a:r>
              <a:rPr lang="de-DE" sz="3600" dirty="0">
                <a:solidFill>
                  <a:srgbClr val="FF0000"/>
                </a:solidFill>
              </a:rPr>
              <a:t> </a:t>
            </a:r>
            <a:r>
              <a:rPr lang="de-DE" sz="3600" dirty="0" err="1">
                <a:solidFill>
                  <a:srgbClr val="FF0000"/>
                </a:solidFill>
              </a:rPr>
              <a:t>at</a:t>
            </a:r>
            <a:r>
              <a:rPr lang="de-DE" sz="3600" dirty="0">
                <a:solidFill>
                  <a:srgbClr val="FF0000"/>
                </a:solidFill>
              </a:rPr>
              <a:t> </a:t>
            </a:r>
            <a:r>
              <a:rPr lang="de-DE" sz="3600" dirty="0" err="1">
                <a:solidFill>
                  <a:srgbClr val="FF0000"/>
                </a:solidFill>
              </a:rPr>
              <a:t>work</a:t>
            </a:r>
            <a:r>
              <a:rPr lang="de-DE" sz="3600" dirty="0">
                <a:solidFill>
                  <a:srgbClr val="FF0000"/>
                </a:solidFill>
              </a:rPr>
              <a:t> …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191591"/>
            <a:ext cx="6858001" cy="76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726" y="3327835"/>
            <a:ext cx="6772275" cy="60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1D4A8B-201E-4F38-8B91-AFA4A7238003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29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Paralleler Radix-</a:t>
            </a:r>
            <a:r>
              <a:rPr lang="de-DE" dirty="0" err="1" smtClean="0"/>
              <a:t>Join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382"/>
            <a:ext cx="9144000" cy="3717135"/>
          </a:xfrm>
        </p:spPr>
      </p:pic>
    </p:spTree>
    <p:extLst>
      <p:ext uri="{BB962C8B-B14F-4D97-AF65-F5344CB8AC3E}">
        <p14:creationId xmlns:p14="http://schemas.microsoft.com/office/powerpoint/2010/main" val="719076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Mehrfache Partitionierung des Radix-</a:t>
            </a:r>
            <a:r>
              <a:rPr lang="de-DE" dirty="0" err="1" smtClean="0"/>
              <a:t>Joins</a:t>
            </a:r>
            <a:r>
              <a:rPr lang="de-DE" dirty="0" smtClean="0"/>
              <a:t>: Cache-Lokalität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4" y="455229"/>
            <a:ext cx="7194811" cy="4673600"/>
          </a:xfrm>
        </p:spPr>
      </p:pic>
    </p:spTree>
    <p:extLst>
      <p:ext uri="{BB962C8B-B14F-4D97-AF65-F5344CB8AC3E}">
        <p14:creationId xmlns:p14="http://schemas.microsoft.com/office/powerpoint/2010/main" val="1623665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6F7E7E1-C485-468D-8102-CB9ED602859F}" type="slidenum">
              <a:rPr lang="en-US" sz="1050">
                <a:solidFill>
                  <a:srgbClr val="CC66FF"/>
                </a:solidFill>
              </a:rPr>
              <a:pPr/>
              <a:t>8</a:t>
            </a:fld>
            <a:endParaRPr lang="en-US" sz="1050">
              <a:solidFill>
                <a:srgbClr val="CC66FF"/>
              </a:solidFill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Widerholung</a:t>
            </a:r>
            <a:r>
              <a:rPr lang="de-DE" dirty="0" smtClean="0"/>
              <a:t>: Speicherhierarchie</a:t>
            </a:r>
          </a:p>
        </p:txBody>
      </p:sp>
      <p:sp>
        <p:nvSpPr>
          <p:cNvPr id="45060" name="AutoShape 3"/>
          <p:cNvSpPr>
            <a:spLocks noChangeArrowheads="1"/>
          </p:cNvSpPr>
          <p:nvPr/>
        </p:nvSpPr>
        <p:spPr bwMode="auto">
          <a:xfrm>
            <a:off x="2714626" y="814388"/>
            <a:ext cx="3707606" cy="4150519"/>
          </a:xfrm>
          <a:prstGeom prst="triangle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67866" tIns="33338" rIns="67866" bIns="33338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Register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(</a:t>
            </a:r>
            <a:r>
              <a:rPr lang="de-DE" dirty="0">
                <a:latin typeface="Times New Roman" pitchFamily="18" charset="0"/>
              </a:rPr>
              <a:t>L1/L2/L3)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  Cache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>
                <a:latin typeface="Times New Roman" pitchFamily="18" charset="0"/>
              </a:rPr>
              <a:t>Hauptspeicher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>
                <a:latin typeface="Times New Roman" pitchFamily="18" charset="0"/>
              </a:rPr>
              <a:t>Plattenspeicher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>
                <a:latin typeface="Times New Roman" pitchFamily="18" charset="0"/>
              </a:rPr>
              <a:t>Archivspeicher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flipV="1">
            <a:off x="4071938" y="1893094"/>
            <a:ext cx="978694" cy="71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>
            <a:off x="3764757" y="2600325"/>
            <a:ext cx="160734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>
            <a:off x="3436144" y="3343275"/>
            <a:ext cx="226456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>
            <a:off x="3128963" y="4043363"/>
            <a:ext cx="28789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280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Hash-</a:t>
            </a:r>
            <a:r>
              <a:rPr lang="de-DE" dirty="0" err="1" smtClean="0"/>
              <a:t>Join</a:t>
            </a:r>
            <a:r>
              <a:rPr lang="de-DE" dirty="0" smtClean="0"/>
              <a:t>-Teams: Globale Hashtabelle</a:t>
            </a:r>
            <a:endParaRPr lang="de-DE" dirty="0"/>
          </a:p>
        </p:txBody>
      </p:sp>
      <p:pic>
        <p:nvPicPr>
          <p:cNvPr id="4" name="Inhaltsplatzhalter 3" descr="Bildschirmfoto 2014-01-24 um 12.56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08" r="-19008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92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NUMA-lokale Arbeitszuteilung:</a:t>
            </a:r>
            <a:br>
              <a:rPr lang="de-DE" dirty="0" smtClean="0"/>
            </a:br>
            <a:r>
              <a:rPr lang="de-DE" dirty="0" smtClean="0"/>
              <a:t>„Häppchen“-weise (</a:t>
            </a:r>
            <a:r>
              <a:rPr lang="de-DE" dirty="0" err="1" smtClean="0"/>
              <a:t>morsel</a:t>
            </a:r>
            <a:r>
              <a:rPr lang="de-DE" dirty="0" smtClean="0"/>
              <a:t> </a:t>
            </a:r>
            <a:r>
              <a:rPr lang="de-DE" dirty="0" err="1" smtClean="0"/>
              <a:t>driven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50" y="914400"/>
            <a:ext cx="6471300" cy="4229100"/>
          </a:xfrm>
        </p:spPr>
      </p:pic>
    </p:spTree>
    <p:extLst>
      <p:ext uri="{BB962C8B-B14F-4D97-AF65-F5344CB8AC3E}">
        <p14:creationId xmlns:p14="http://schemas.microsoft.com/office/powerpoint/2010/main" val="397550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Adaptive Dynamische Parallelisierung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41"/>
            <a:ext cx="9144000" cy="3880817"/>
          </a:xfrm>
        </p:spPr>
      </p:pic>
    </p:spTree>
    <p:extLst>
      <p:ext uri="{BB962C8B-B14F-4D97-AF65-F5344CB8AC3E}">
        <p14:creationId xmlns:p14="http://schemas.microsoft.com/office/powerpoint/2010/main" val="808669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93" r="-154"/>
          <a:stretch/>
        </p:blipFill>
        <p:spPr>
          <a:xfrm>
            <a:off x="2641230" y="16621"/>
            <a:ext cx="5010638" cy="510360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Dispatcher:</a:t>
            </a:r>
            <a:br>
              <a:rPr lang="de-DE" dirty="0" smtClean="0"/>
            </a:br>
            <a:r>
              <a:rPr lang="de-DE" sz="2400" dirty="0"/>
              <a:t>lock-</a:t>
            </a:r>
            <a:r>
              <a:rPr lang="de-DE" sz="2400" dirty="0" err="1"/>
              <a:t>free</a:t>
            </a:r>
            <a:r>
              <a:rPr lang="de-DE" sz="2400" dirty="0"/>
              <a:t> DS</a:t>
            </a:r>
            <a:endParaRPr lang="de-DE" dirty="0"/>
          </a:p>
        </p:txBody>
      </p:sp>
      <p:sp>
        <p:nvSpPr>
          <p:cNvPr id="11" name="Freihandform 10"/>
          <p:cNvSpPr/>
          <p:nvPr/>
        </p:nvSpPr>
        <p:spPr>
          <a:xfrm>
            <a:off x="3486150" y="857251"/>
            <a:ext cx="330845" cy="2893400"/>
          </a:xfrm>
          <a:custGeom>
            <a:avLst/>
            <a:gdLst>
              <a:gd name="connsiteX0" fmla="*/ 628397 w 628397"/>
              <a:gd name="connsiteY0" fmla="*/ 1038539 h 1038539"/>
              <a:gd name="connsiteX1" fmla="*/ 615167 w 628397"/>
              <a:gd name="connsiteY1" fmla="*/ 985620 h 1038539"/>
              <a:gd name="connsiteX2" fmla="*/ 601938 w 628397"/>
              <a:gd name="connsiteY2" fmla="*/ 965775 h 1038539"/>
              <a:gd name="connsiteX3" fmla="*/ 575479 w 628397"/>
              <a:gd name="connsiteY3" fmla="*/ 906241 h 1038539"/>
              <a:gd name="connsiteX4" fmla="*/ 555635 w 628397"/>
              <a:gd name="connsiteY4" fmla="*/ 866552 h 1038539"/>
              <a:gd name="connsiteX5" fmla="*/ 515947 w 628397"/>
              <a:gd name="connsiteY5" fmla="*/ 840092 h 1038539"/>
              <a:gd name="connsiteX6" fmla="*/ 502718 w 628397"/>
              <a:gd name="connsiteY6" fmla="*/ 820247 h 1038539"/>
              <a:gd name="connsiteX7" fmla="*/ 456415 w 628397"/>
              <a:gd name="connsiteY7" fmla="*/ 760713 h 1038539"/>
              <a:gd name="connsiteX8" fmla="*/ 429956 w 628397"/>
              <a:gd name="connsiteY8" fmla="*/ 714409 h 1038539"/>
              <a:gd name="connsiteX9" fmla="*/ 416726 w 628397"/>
              <a:gd name="connsiteY9" fmla="*/ 687949 h 1038539"/>
              <a:gd name="connsiteX10" fmla="*/ 410112 w 628397"/>
              <a:gd name="connsiteY10" fmla="*/ 668105 h 1038539"/>
              <a:gd name="connsiteX11" fmla="*/ 396882 w 628397"/>
              <a:gd name="connsiteY11" fmla="*/ 654875 h 1038539"/>
              <a:gd name="connsiteX12" fmla="*/ 383653 w 628397"/>
              <a:gd name="connsiteY12" fmla="*/ 628415 h 1038539"/>
              <a:gd name="connsiteX13" fmla="*/ 357194 w 628397"/>
              <a:gd name="connsiteY13" fmla="*/ 595341 h 1038539"/>
              <a:gd name="connsiteX14" fmla="*/ 350579 w 628397"/>
              <a:gd name="connsiteY14" fmla="*/ 575496 h 1038539"/>
              <a:gd name="connsiteX15" fmla="*/ 297662 w 628397"/>
              <a:gd name="connsiteY15" fmla="*/ 482887 h 1038539"/>
              <a:gd name="connsiteX16" fmla="*/ 271203 w 628397"/>
              <a:gd name="connsiteY16" fmla="*/ 436583 h 1038539"/>
              <a:gd name="connsiteX17" fmla="*/ 257974 w 628397"/>
              <a:gd name="connsiteY17" fmla="*/ 403509 h 1038539"/>
              <a:gd name="connsiteX18" fmla="*/ 231515 w 628397"/>
              <a:gd name="connsiteY18" fmla="*/ 363819 h 1038539"/>
              <a:gd name="connsiteX19" fmla="*/ 218285 w 628397"/>
              <a:gd name="connsiteY19" fmla="*/ 343974 h 1038539"/>
              <a:gd name="connsiteX20" fmla="*/ 205056 w 628397"/>
              <a:gd name="connsiteY20" fmla="*/ 317515 h 1038539"/>
              <a:gd name="connsiteX21" fmla="*/ 185212 w 628397"/>
              <a:gd name="connsiteY21" fmla="*/ 297670 h 1038539"/>
              <a:gd name="connsiteX22" fmla="*/ 165368 w 628397"/>
              <a:gd name="connsiteY22" fmla="*/ 271210 h 1038539"/>
              <a:gd name="connsiteX23" fmla="*/ 138909 w 628397"/>
              <a:gd name="connsiteY23" fmla="*/ 218291 h 1038539"/>
              <a:gd name="connsiteX24" fmla="*/ 132294 w 628397"/>
              <a:gd name="connsiteY24" fmla="*/ 191832 h 1038539"/>
              <a:gd name="connsiteX25" fmla="*/ 112450 w 628397"/>
              <a:gd name="connsiteY25" fmla="*/ 171987 h 1038539"/>
              <a:gd name="connsiteX26" fmla="*/ 85991 w 628397"/>
              <a:gd name="connsiteY26" fmla="*/ 132298 h 1038539"/>
              <a:gd name="connsiteX27" fmla="*/ 59532 w 628397"/>
              <a:gd name="connsiteY27" fmla="*/ 72763 h 1038539"/>
              <a:gd name="connsiteX28" fmla="*/ 39688 w 628397"/>
              <a:gd name="connsiteY28" fmla="*/ 52919 h 1038539"/>
              <a:gd name="connsiteX29" fmla="*/ 33074 w 628397"/>
              <a:gd name="connsiteY29" fmla="*/ 33074 h 1038539"/>
              <a:gd name="connsiteX30" fmla="*/ 0 w 628397"/>
              <a:gd name="connsiteY30" fmla="*/ 0 h 10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8397" h="1038539">
                <a:moveTo>
                  <a:pt x="628397" y="1038539"/>
                </a:moveTo>
                <a:cubicBezTo>
                  <a:pt x="625881" y="1025958"/>
                  <a:pt x="621947" y="999181"/>
                  <a:pt x="615167" y="985620"/>
                </a:cubicBezTo>
                <a:cubicBezTo>
                  <a:pt x="611612" y="978509"/>
                  <a:pt x="605167" y="973040"/>
                  <a:pt x="601938" y="965775"/>
                </a:cubicBezTo>
                <a:cubicBezTo>
                  <a:pt x="570454" y="894933"/>
                  <a:pt x="605418" y="951150"/>
                  <a:pt x="575479" y="906241"/>
                </a:cubicBezTo>
                <a:cubicBezTo>
                  <a:pt x="570760" y="892083"/>
                  <a:pt x="567706" y="877114"/>
                  <a:pt x="555635" y="866552"/>
                </a:cubicBezTo>
                <a:cubicBezTo>
                  <a:pt x="543669" y="856082"/>
                  <a:pt x="515947" y="840092"/>
                  <a:pt x="515947" y="840092"/>
                </a:cubicBezTo>
                <a:cubicBezTo>
                  <a:pt x="511537" y="833477"/>
                  <a:pt x="507807" y="826354"/>
                  <a:pt x="502718" y="820247"/>
                </a:cubicBezTo>
                <a:cubicBezTo>
                  <a:pt x="475488" y="787571"/>
                  <a:pt x="481503" y="810887"/>
                  <a:pt x="456415" y="760713"/>
                </a:cubicBezTo>
                <a:cubicBezTo>
                  <a:pt x="416428" y="680743"/>
                  <a:pt x="467360" y="779869"/>
                  <a:pt x="429956" y="714409"/>
                </a:cubicBezTo>
                <a:cubicBezTo>
                  <a:pt x="425064" y="705847"/>
                  <a:pt x="420610" y="697013"/>
                  <a:pt x="416726" y="687949"/>
                </a:cubicBezTo>
                <a:cubicBezTo>
                  <a:pt x="413980" y="681540"/>
                  <a:pt x="413699" y="674084"/>
                  <a:pt x="410112" y="668105"/>
                </a:cubicBezTo>
                <a:cubicBezTo>
                  <a:pt x="406903" y="662757"/>
                  <a:pt x="401292" y="659285"/>
                  <a:pt x="396882" y="654875"/>
                </a:cubicBezTo>
                <a:cubicBezTo>
                  <a:pt x="392472" y="646055"/>
                  <a:pt x="389123" y="636620"/>
                  <a:pt x="383653" y="628415"/>
                </a:cubicBezTo>
                <a:cubicBezTo>
                  <a:pt x="359041" y="591495"/>
                  <a:pt x="381226" y="643406"/>
                  <a:pt x="357194" y="595341"/>
                </a:cubicBezTo>
                <a:cubicBezTo>
                  <a:pt x="354076" y="589104"/>
                  <a:pt x="353501" y="581827"/>
                  <a:pt x="350579" y="575496"/>
                </a:cubicBezTo>
                <a:cubicBezTo>
                  <a:pt x="320176" y="509620"/>
                  <a:pt x="328898" y="524537"/>
                  <a:pt x="297662" y="482887"/>
                </a:cubicBezTo>
                <a:cubicBezTo>
                  <a:pt x="281650" y="434853"/>
                  <a:pt x="304576" y="496658"/>
                  <a:pt x="271203" y="436583"/>
                </a:cubicBezTo>
                <a:cubicBezTo>
                  <a:pt x="265437" y="426203"/>
                  <a:pt x="263660" y="413933"/>
                  <a:pt x="257974" y="403509"/>
                </a:cubicBezTo>
                <a:cubicBezTo>
                  <a:pt x="250360" y="389550"/>
                  <a:pt x="240335" y="377049"/>
                  <a:pt x="231515" y="363819"/>
                </a:cubicBezTo>
                <a:cubicBezTo>
                  <a:pt x="227105" y="357204"/>
                  <a:pt x="221840" y="351085"/>
                  <a:pt x="218285" y="343974"/>
                </a:cubicBezTo>
                <a:cubicBezTo>
                  <a:pt x="213875" y="335154"/>
                  <a:pt x="210787" y="325539"/>
                  <a:pt x="205056" y="317515"/>
                </a:cubicBezTo>
                <a:cubicBezTo>
                  <a:pt x="199619" y="309903"/>
                  <a:pt x="191300" y="304773"/>
                  <a:pt x="185212" y="297670"/>
                </a:cubicBezTo>
                <a:cubicBezTo>
                  <a:pt x="178037" y="289299"/>
                  <a:pt x="171983" y="280030"/>
                  <a:pt x="165368" y="271210"/>
                </a:cubicBezTo>
                <a:cubicBezTo>
                  <a:pt x="144802" y="209515"/>
                  <a:pt x="180568" y="312026"/>
                  <a:pt x="138909" y="218291"/>
                </a:cubicBezTo>
                <a:cubicBezTo>
                  <a:pt x="135217" y="209983"/>
                  <a:pt x="136804" y="199725"/>
                  <a:pt x="132294" y="191832"/>
                </a:cubicBezTo>
                <a:cubicBezTo>
                  <a:pt x="127653" y="183710"/>
                  <a:pt x="118193" y="179371"/>
                  <a:pt x="112450" y="171987"/>
                </a:cubicBezTo>
                <a:cubicBezTo>
                  <a:pt x="102688" y="159436"/>
                  <a:pt x="94811" y="145528"/>
                  <a:pt x="85991" y="132298"/>
                </a:cubicBezTo>
                <a:cubicBezTo>
                  <a:pt x="78307" y="109243"/>
                  <a:pt x="74843" y="95730"/>
                  <a:pt x="59532" y="72763"/>
                </a:cubicBezTo>
                <a:cubicBezTo>
                  <a:pt x="54343" y="64980"/>
                  <a:pt x="46303" y="59534"/>
                  <a:pt x="39688" y="52919"/>
                </a:cubicBezTo>
                <a:cubicBezTo>
                  <a:pt x="37483" y="46304"/>
                  <a:pt x="37258" y="38652"/>
                  <a:pt x="33074" y="33074"/>
                </a:cubicBezTo>
                <a:cubicBezTo>
                  <a:pt x="23719" y="20601"/>
                  <a:pt x="0" y="0"/>
                  <a:pt x="0" y="0"/>
                </a:cubicBezTo>
              </a:path>
            </a:pathLst>
          </a:custGeom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20" name="Freihandform 19"/>
          <p:cNvSpPr/>
          <p:nvPr/>
        </p:nvSpPr>
        <p:spPr>
          <a:xfrm>
            <a:off x="3102606" y="823556"/>
            <a:ext cx="714388" cy="2927094"/>
          </a:xfrm>
          <a:custGeom>
            <a:avLst/>
            <a:gdLst>
              <a:gd name="connsiteX0" fmla="*/ 952517 w 952517"/>
              <a:gd name="connsiteY0" fmla="*/ 3902792 h 3902792"/>
              <a:gd name="connsiteX1" fmla="*/ 939287 w 952517"/>
              <a:gd name="connsiteY1" fmla="*/ 3869718 h 3902792"/>
              <a:gd name="connsiteX2" fmla="*/ 926058 w 952517"/>
              <a:gd name="connsiteY2" fmla="*/ 3849873 h 3902792"/>
              <a:gd name="connsiteX3" fmla="*/ 899599 w 952517"/>
              <a:gd name="connsiteY3" fmla="*/ 3790339 h 3902792"/>
              <a:gd name="connsiteX4" fmla="*/ 879755 w 952517"/>
              <a:gd name="connsiteY4" fmla="*/ 3757264 h 3902792"/>
              <a:gd name="connsiteX5" fmla="*/ 873140 w 952517"/>
              <a:gd name="connsiteY5" fmla="*/ 3737420 h 3902792"/>
              <a:gd name="connsiteX6" fmla="*/ 833452 w 952517"/>
              <a:gd name="connsiteY6" fmla="*/ 3684500 h 3902792"/>
              <a:gd name="connsiteX7" fmla="*/ 806993 w 952517"/>
              <a:gd name="connsiteY7" fmla="*/ 3658041 h 3902792"/>
              <a:gd name="connsiteX8" fmla="*/ 780535 w 952517"/>
              <a:gd name="connsiteY8" fmla="*/ 3618351 h 3902792"/>
              <a:gd name="connsiteX9" fmla="*/ 747461 w 952517"/>
              <a:gd name="connsiteY9" fmla="*/ 3578662 h 3902792"/>
              <a:gd name="connsiteX10" fmla="*/ 721002 w 952517"/>
              <a:gd name="connsiteY10" fmla="*/ 3519128 h 3902792"/>
              <a:gd name="connsiteX11" fmla="*/ 701158 w 952517"/>
              <a:gd name="connsiteY11" fmla="*/ 3486053 h 3902792"/>
              <a:gd name="connsiteX12" fmla="*/ 694543 w 952517"/>
              <a:gd name="connsiteY12" fmla="*/ 3466209 h 3902792"/>
              <a:gd name="connsiteX13" fmla="*/ 681314 w 952517"/>
              <a:gd name="connsiteY13" fmla="*/ 3446364 h 3902792"/>
              <a:gd name="connsiteX14" fmla="*/ 654855 w 952517"/>
              <a:gd name="connsiteY14" fmla="*/ 3406674 h 3902792"/>
              <a:gd name="connsiteX15" fmla="*/ 635011 w 952517"/>
              <a:gd name="connsiteY15" fmla="*/ 3366985 h 3902792"/>
              <a:gd name="connsiteX16" fmla="*/ 621782 w 952517"/>
              <a:gd name="connsiteY16" fmla="*/ 3327296 h 3902792"/>
              <a:gd name="connsiteX17" fmla="*/ 615167 w 952517"/>
              <a:gd name="connsiteY17" fmla="*/ 3307451 h 3902792"/>
              <a:gd name="connsiteX18" fmla="*/ 588708 w 952517"/>
              <a:gd name="connsiteY18" fmla="*/ 3261147 h 3902792"/>
              <a:gd name="connsiteX19" fmla="*/ 568864 w 952517"/>
              <a:gd name="connsiteY19" fmla="*/ 3228072 h 3902792"/>
              <a:gd name="connsiteX20" fmla="*/ 562249 w 952517"/>
              <a:gd name="connsiteY20" fmla="*/ 3208227 h 3902792"/>
              <a:gd name="connsiteX21" fmla="*/ 549020 w 952517"/>
              <a:gd name="connsiteY21" fmla="*/ 3188383 h 3902792"/>
              <a:gd name="connsiteX22" fmla="*/ 522561 w 952517"/>
              <a:gd name="connsiteY22" fmla="*/ 3135463 h 3902792"/>
              <a:gd name="connsiteX23" fmla="*/ 509332 w 952517"/>
              <a:gd name="connsiteY23" fmla="*/ 3095774 h 3902792"/>
              <a:gd name="connsiteX24" fmla="*/ 502717 w 952517"/>
              <a:gd name="connsiteY24" fmla="*/ 3075929 h 3902792"/>
              <a:gd name="connsiteX25" fmla="*/ 476258 w 952517"/>
              <a:gd name="connsiteY25" fmla="*/ 3036240 h 3902792"/>
              <a:gd name="connsiteX26" fmla="*/ 463029 w 952517"/>
              <a:gd name="connsiteY26" fmla="*/ 3016395 h 3902792"/>
              <a:gd name="connsiteX27" fmla="*/ 449799 w 952517"/>
              <a:gd name="connsiteY27" fmla="*/ 2996551 h 3902792"/>
              <a:gd name="connsiteX28" fmla="*/ 429955 w 952517"/>
              <a:gd name="connsiteY28" fmla="*/ 2956861 h 3902792"/>
              <a:gd name="connsiteX29" fmla="*/ 410111 w 952517"/>
              <a:gd name="connsiteY29" fmla="*/ 2917172 h 3902792"/>
              <a:gd name="connsiteX30" fmla="*/ 396882 w 952517"/>
              <a:gd name="connsiteY30" fmla="*/ 2877482 h 3902792"/>
              <a:gd name="connsiteX31" fmla="*/ 390267 w 952517"/>
              <a:gd name="connsiteY31" fmla="*/ 2857638 h 3902792"/>
              <a:gd name="connsiteX32" fmla="*/ 377038 w 952517"/>
              <a:gd name="connsiteY32" fmla="*/ 2837793 h 3902792"/>
              <a:gd name="connsiteX33" fmla="*/ 357194 w 952517"/>
              <a:gd name="connsiteY33" fmla="*/ 2791489 h 3902792"/>
              <a:gd name="connsiteX34" fmla="*/ 343964 w 952517"/>
              <a:gd name="connsiteY34" fmla="*/ 2778259 h 3902792"/>
              <a:gd name="connsiteX35" fmla="*/ 337350 w 952517"/>
              <a:gd name="connsiteY35" fmla="*/ 2751799 h 3902792"/>
              <a:gd name="connsiteX36" fmla="*/ 310891 w 952517"/>
              <a:gd name="connsiteY36" fmla="*/ 2705495 h 3902792"/>
              <a:gd name="connsiteX37" fmla="*/ 297661 w 952517"/>
              <a:gd name="connsiteY37" fmla="*/ 2659191 h 3902792"/>
              <a:gd name="connsiteX38" fmla="*/ 277817 w 952517"/>
              <a:gd name="connsiteY38" fmla="*/ 2612886 h 3902792"/>
              <a:gd name="connsiteX39" fmla="*/ 257973 w 952517"/>
              <a:gd name="connsiteY39" fmla="*/ 2546737 h 3902792"/>
              <a:gd name="connsiteX40" fmla="*/ 244744 w 952517"/>
              <a:gd name="connsiteY40" fmla="*/ 2520278 h 3902792"/>
              <a:gd name="connsiteX41" fmla="*/ 218285 w 952517"/>
              <a:gd name="connsiteY41" fmla="*/ 2447514 h 3902792"/>
              <a:gd name="connsiteX42" fmla="*/ 191826 w 952517"/>
              <a:gd name="connsiteY42" fmla="*/ 2354905 h 3902792"/>
              <a:gd name="connsiteX43" fmla="*/ 178597 w 952517"/>
              <a:gd name="connsiteY43" fmla="*/ 2315216 h 3902792"/>
              <a:gd name="connsiteX44" fmla="*/ 171982 w 952517"/>
              <a:gd name="connsiteY44" fmla="*/ 2295371 h 3902792"/>
              <a:gd name="connsiteX45" fmla="*/ 158753 w 952517"/>
              <a:gd name="connsiteY45" fmla="*/ 2275526 h 3902792"/>
              <a:gd name="connsiteX46" fmla="*/ 145523 w 952517"/>
              <a:gd name="connsiteY46" fmla="*/ 2222607 h 3902792"/>
              <a:gd name="connsiteX47" fmla="*/ 138908 w 952517"/>
              <a:gd name="connsiteY47" fmla="*/ 2196147 h 3902792"/>
              <a:gd name="connsiteX48" fmla="*/ 125679 w 952517"/>
              <a:gd name="connsiteY48" fmla="*/ 2103539 h 3902792"/>
              <a:gd name="connsiteX49" fmla="*/ 119064 w 952517"/>
              <a:gd name="connsiteY49" fmla="*/ 2057234 h 3902792"/>
              <a:gd name="connsiteX50" fmla="*/ 112450 w 952517"/>
              <a:gd name="connsiteY50" fmla="*/ 2024160 h 3902792"/>
              <a:gd name="connsiteX51" fmla="*/ 105835 w 952517"/>
              <a:gd name="connsiteY51" fmla="*/ 1964626 h 3902792"/>
              <a:gd name="connsiteX52" fmla="*/ 92606 w 952517"/>
              <a:gd name="connsiteY52" fmla="*/ 1878632 h 3902792"/>
              <a:gd name="connsiteX53" fmla="*/ 72761 w 952517"/>
              <a:gd name="connsiteY53" fmla="*/ 1786023 h 3902792"/>
              <a:gd name="connsiteX54" fmla="*/ 59532 w 952517"/>
              <a:gd name="connsiteY54" fmla="*/ 1746334 h 3902792"/>
              <a:gd name="connsiteX55" fmla="*/ 52917 w 952517"/>
              <a:gd name="connsiteY55" fmla="*/ 1726489 h 3902792"/>
              <a:gd name="connsiteX56" fmla="*/ 46303 w 952517"/>
              <a:gd name="connsiteY56" fmla="*/ 1673570 h 3902792"/>
              <a:gd name="connsiteX57" fmla="*/ 39688 w 952517"/>
              <a:gd name="connsiteY57" fmla="*/ 1653725 h 3902792"/>
              <a:gd name="connsiteX58" fmla="*/ 33073 w 952517"/>
              <a:gd name="connsiteY58" fmla="*/ 1614036 h 3902792"/>
              <a:gd name="connsiteX59" fmla="*/ 19844 w 952517"/>
              <a:gd name="connsiteY59" fmla="*/ 1521427 h 3902792"/>
              <a:gd name="connsiteX60" fmla="*/ 13229 w 952517"/>
              <a:gd name="connsiteY60" fmla="*/ 1494968 h 3902792"/>
              <a:gd name="connsiteX61" fmla="*/ 0 w 952517"/>
              <a:gd name="connsiteY61" fmla="*/ 1217142 h 3902792"/>
              <a:gd name="connsiteX62" fmla="*/ 6614 w 952517"/>
              <a:gd name="connsiteY62" fmla="*/ 859937 h 3902792"/>
              <a:gd name="connsiteX63" fmla="*/ 13229 w 952517"/>
              <a:gd name="connsiteY63" fmla="*/ 840092 h 3902792"/>
              <a:gd name="connsiteX64" fmla="*/ 19844 w 952517"/>
              <a:gd name="connsiteY64" fmla="*/ 807018 h 3902792"/>
              <a:gd name="connsiteX65" fmla="*/ 26458 w 952517"/>
              <a:gd name="connsiteY65" fmla="*/ 787173 h 3902792"/>
              <a:gd name="connsiteX66" fmla="*/ 33073 w 952517"/>
              <a:gd name="connsiteY66" fmla="*/ 760714 h 3902792"/>
              <a:gd name="connsiteX67" fmla="*/ 59532 w 952517"/>
              <a:gd name="connsiteY67" fmla="*/ 615186 h 3902792"/>
              <a:gd name="connsiteX68" fmla="*/ 72761 w 952517"/>
              <a:gd name="connsiteY68" fmla="*/ 549037 h 3902792"/>
              <a:gd name="connsiteX69" fmla="*/ 99220 w 952517"/>
              <a:gd name="connsiteY69" fmla="*/ 509347 h 3902792"/>
              <a:gd name="connsiteX70" fmla="*/ 112450 w 952517"/>
              <a:gd name="connsiteY70" fmla="*/ 496117 h 3902792"/>
              <a:gd name="connsiteX71" fmla="*/ 138908 w 952517"/>
              <a:gd name="connsiteY71" fmla="*/ 456428 h 3902792"/>
              <a:gd name="connsiteX72" fmla="*/ 171982 w 952517"/>
              <a:gd name="connsiteY72" fmla="*/ 423354 h 3902792"/>
              <a:gd name="connsiteX73" fmla="*/ 191826 w 952517"/>
              <a:gd name="connsiteY73" fmla="*/ 396894 h 3902792"/>
              <a:gd name="connsiteX74" fmla="*/ 205055 w 952517"/>
              <a:gd name="connsiteY74" fmla="*/ 377049 h 3902792"/>
              <a:gd name="connsiteX75" fmla="*/ 218285 w 952517"/>
              <a:gd name="connsiteY75" fmla="*/ 363819 h 3902792"/>
              <a:gd name="connsiteX76" fmla="*/ 231514 w 952517"/>
              <a:gd name="connsiteY76" fmla="*/ 343975 h 3902792"/>
              <a:gd name="connsiteX77" fmla="*/ 244744 w 952517"/>
              <a:gd name="connsiteY77" fmla="*/ 330745 h 3902792"/>
              <a:gd name="connsiteX78" fmla="*/ 257973 w 952517"/>
              <a:gd name="connsiteY78" fmla="*/ 310900 h 3902792"/>
              <a:gd name="connsiteX79" fmla="*/ 291047 w 952517"/>
              <a:gd name="connsiteY79" fmla="*/ 271211 h 3902792"/>
              <a:gd name="connsiteX80" fmla="*/ 297661 w 952517"/>
              <a:gd name="connsiteY80" fmla="*/ 251366 h 3902792"/>
              <a:gd name="connsiteX81" fmla="*/ 330735 w 952517"/>
              <a:gd name="connsiteY81" fmla="*/ 218292 h 3902792"/>
              <a:gd name="connsiteX82" fmla="*/ 357194 w 952517"/>
              <a:gd name="connsiteY82" fmla="*/ 178602 h 3902792"/>
              <a:gd name="connsiteX83" fmla="*/ 383652 w 952517"/>
              <a:gd name="connsiteY83" fmla="*/ 138913 h 3902792"/>
              <a:gd name="connsiteX84" fmla="*/ 456414 w 952517"/>
              <a:gd name="connsiteY84" fmla="*/ 79379 h 3902792"/>
              <a:gd name="connsiteX85" fmla="*/ 476258 w 952517"/>
              <a:gd name="connsiteY85" fmla="*/ 72764 h 3902792"/>
              <a:gd name="connsiteX86" fmla="*/ 489488 w 952517"/>
              <a:gd name="connsiteY86" fmla="*/ 59534 h 3902792"/>
              <a:gd name="connsiteX87" fmla="*/ 502717 w 952517"/>
              <a:gd name="connsiteY87" fmla="*/ 39689 h 3902792"/>
              <a:gd name="connsiteX88" fmla="*/ 522561 w 952517"/>
              <a:gd name="connsiteY88" fmla="*/ 33074 h 3902792"/>
              <a:gd name="connsiteX89" fmla="*/ 568864 w 952517"/>
              <a:gd name="connsiteY89" fmla="*/ 0 h 390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952517" h="3902792">
                <a:moveTo>
                  <a:pt x="952517" y="3902792"/>
                </a:moveTo>
                <a:cubicBezTo>
                  <a:pt x="948107" y="3891767"/>
                  <a:pt x="944597" y="3880338"/>
                  <a:pt x="939287" y="3869718"/>
                </a:cubicBezTo>
                <a:cubicBezTo>
                  <a:pt x="935732" y="3862607"/>
                  <a:pt x="929287" y="3857138"/>
                  <a:pt x="926058" y="3849873"/>
                </a:cubicBezTo>
                <a:cubicBezTo>
                  <a:pt x="894574" y="3779031"/>
                  <a:pt x="929538" y="3835248"/>
                  <a:pt x="899599" y="3790339"/>
                </a:cubicBezTo>
                <a:cubicBezTo>
                  <a:pt x="880866" y="3734131"/>
                  <a:pt x="906992" y="3802657"/>
                  <a:pt x="879755" y="3757264"/>
                </a:cubicBezTo>
                <a:cubicBezTo>
                  <a:pt x="876168" y="3751285"/>
                  <a:pt x="876526" y="3743515"/>
                  <a:pt x="873140" y="3737420"/>
                </a:cubicBezTo>
                <a:cubicBezTo>
                  <a:pt x="854439" y="3703757"/>
                  <a:pt x="853525" y="3704573"/>
                  <a:pt x="833452" y="3684500"/>
                </a:cubicBezTo>
                <a:cubicBezTo>
                  <a:pt x="815814" y="3631582"/>
                  <a:pt x="842272" y="3693321"/>
                  <a:pt x="806993" y="3658041"/>
                </a:cubicBezTo>
                <a:cubicBezTo>
                  <a:pt x="795750" y="3646798"/>
                  <a:pt x="789355" y="3631581"/>
                  <a:pt x="780535" y="3618351"/>
                </a:cubicBezTo>
                <a:cubicBezTo>
                  <a:pt x="762120" y="3590728"/>
                  <a:pt x="772921" y="3604123"/>
                  <a:pt x="747461" y="3578662"/>
                </a:cubicBezTo>
                <a:cubicBezTo>
                  <a:pt x="731718" y="3531431"/>
                  <a:pt x="741967" y="3550576"/>
                  <a:pt x="721002" y="3519128"/>
                </a:cubicBezTo>
                <a:cubicBezTo>
                  <a:pt x="702269" y="3462920"/>
                  <a:pt x="728395" y="3531446"/>
                  <a:pt x="701158" y="3486053"/>
                </a:cubicBezTo>
                <a:cubicBezTo>
                  <a:pt x="697571" y="3480074"/>
                  <a:pt x="697661" y="3472445"/>
                  <a:pt x="694543" y="3466209"/>
                </a:cubicBezTo>
                <a:cubicBezTo>
                  <a:pt x="690988" y="3459098"/>
                  <a:pt x="685258" y="3453267"/>
                  <a:pt x="681314" y="3446364"/>
                </a:cubicBezTo>
                <a:cubicBezTo>
                  <a:pt x="659957" y="3408987"/>
                  <a:pt x="678434" y="3430253"/>
                  <a:pt x="654855" y="3406674"/>
                </a:cubicBezTo>
                <a:cubicBezTo>
                  <a:pt x="630737" y="3334312"/>
                  <a:pt x="669201" y="3443915"/>
                  <a:pt x="635011" y="3366985"/>
                </a:cubicBezTo>
                <a:cubicBezTo>
                  <a:pt x="629347" y="3354242"/>
                  <a:pt x="626192" y="3340526"/>
                  <a:pt x="621782" y="3327296"/>
                </a:cubicBezTo>
                <a:cubicBezTo>
                  <a:pt x="619577" y="3320681"/>
                  <a:pt x="618285" y="3313688"/>
                  <a:pt x="615167" y="3307451"/>
                </a:cubicBezTo>
                <a:cubicBezTo>
                  <a:pt x="598383" y="3273880"/>
                  <a:pt x="607408" y="3289196"/>
                  <a:pt x="588708" y="3261147"/>
                </a:cubicBezTo>
                <a:cubicBezTo>
                  <a:pt x="569974" y="3204935"/>
                  <a:pt x="596102" y="3273468"/>
                  <a:pt x="568864" y="3228072"/>
                </a:cubicBezTo>
                <a:cubicBezTo>
                  <a:pt x="565277" y="3222093"/>
                  <a:pt x="565367" y="3214464"/>
                  <a:pt x="562249" y="3208227"/>
                </a:cubicBezTo>
                <a:cubicBezTo>
                  <a:pt x="558694" y="3201116"/>
                  <a:pt x="552249" y="3195648"/>
                  <a:pt x="549020" y="3188383"/>
                </a:cubicBezTo>
                <a:cubicBezTo>
                  <a:pt x="524698" y="3133655"/>
                  <a:pt x="549731" y="3162633"/>
                  <a:pt x="522561" y="3135463"/>
                </a:cubicBezTo>
                <a:lnTo>
                  <a:pt x="509332" y="3095774"/>
                </a:lnTo>
                <a:cubicBezTo>
                  <a:pt x="507127" y="3089159"/>
                  <a:pt x="506585" y="3081731"/>
                  <a:pt x="502717" y="3075929"/>
                </a:cubicBezTo>
                <a:lnTo>
                  <a:pt x="476258" y="3036240"/>
                </a:lnTo>
                <a:lnTo>
                  <a:pt x="463029" y="3016395"/>
                </a:lnTo>
                <a:lnTo>
                  <a:pt x="449799" y="2996551"/>
                </a:lnTo>
                <a:cubicBezTo>
                  <a:pt x="433175" y="2946670"/>
                  <a:pt x="455600" y="3008154"/>
                  <a:pt x="429955" y="2956861"/>
                </a:cubicBezTo>
                <a:cubicBezTo>
                  <a:pt x="402572" y="2902092"/>
                  <a:pt x="448023" y="2974037"/>
                  <a:pt x="410111" y="2917172"/>
                </a:cubicBezTo>
                <a:lnTo>
                  <a:pt x="396882" y="2877482"/>
                </a:lnTo>
                <a:cubicBezTo>
                  <a:pt x="394677" y="2870867"/>
                  <a:pt x="394134" y="2863440"/>
                  <a:pt x="390267" y="2857638"/>
                </a:cubicBezTo>
                <a:cubicBezTo>
                  <a:pt x="385857" y="2851023"/>
                  <a:pt x="380593" y="2844904"/>
                  <a:pt x="377038" y="2837793"/>
                </a:cubicBezTo>
                <a:cubicBezTo>
                  <a:pt x="359403" y="2802521"/>
                  <a:pt x="384716" y="2832772"/>
                  <a:pt x="357194" y="2791489"/>
                </a:cubicBezTo>
                <a:cubicBezTo>
                  <a:pt x="353735" y="2786300"/>
                  <a:pt x="348374" y="2782669"/>
                  <a:pt x="343964" y="2778259"/>
                </a:cubicBezTo>
                <a:cubicBezTo>
                  <a:pt x="341759" y="2769439"/>
                  <a:pt x="340542" y="2760312"/>
                  <a:pt x="337350" y="2751799"/>
                </a:cubicBezTo>
                <a:cubicBezTo>
                  <a:pt x="319960" y="2705424"/>
                  <a:pt x="330077" y="2743868"/>
                  <a:pt x="310891" y="2705495"/>
                </a:cubicBezTo>
                <a:cubicBezTo>
                  <a:pt x="305605" y="2694922"/>
                  <a:pt x="300487" y="2669081"/>
                  <a:pt x="297661" y="2659191"/>
                </a:cubicBezTo>
                <a:cubicBezTo>
                  <a:pt x="284519" y="2613191"/>
                  <a:pt x="298988" y="2669341"/>
                  <a:pt x="277817" y="2612886"/>
                </a:cubicBezTo>
                <a:cubicBezTo>
                  <a:pt x="263575" y="2574908"/>
                  <a:pt x="280588" y="2591969"/>
                  <a:pt x="257973" y="2546737"/>
                </a:cubicBezTo>
                <a:cubicBezTo>
                  <a:pt x="253563" y="2537917"/>
                  <a:pt x="247862" y="2529633"/>
                  <a:pt x="244744" y="2520278"/>
                </a:cubicBezTo>
                <a:cubicBezTo>
                  <a:pt x="219482" y="2444489"/>
                  <a:pt x="246018" y="2489114"/>
                  <a:pt x="218285" y="2447514"/>
                </a:cubicBezTo>
                <a:cubicBezTo>
                  <a:pt x="201674" y="2381070"/>
                  <a:pt x="210804" y="2411840"/>
                  <a:pt x="191826" y="2354905"/>
                </a:cubicBezTo>
                <a:lnTo>
                  <a:pt x="178597" y="2315216"/>
                </a:lnTo>
                <a:cubicBezTo>
                  <a:pt x="176392" y="2308601"/>
                  <a:pt x="175850" y="2301173"/>
                  <a:pt x="171982" y="2295371"/>
                </a:cubicBezTo>
                <a:lnTo>
                  <a:pt x="158753" y="2275526"/>
                </a:lnTo>
                <a:lnTo>
                  <a:pt x="145523" y="2222607"/>
                </a:lnTo>
                <a:lnTo>
                  <a:pt x="138908" y="2196147"/>
                </a:lnTo>
                <a:cubicBezTo>
                  <a:pt x="126419" y="2096225"/>
                  <a:pt x="138394" y="2186185"/>
                  <a:pt x="125679" y="2103539"/>
                </a:cubicBezTo>
                <a:cubicBezTo>
                  <a:pt x="123308" y="2088129"/>
                  <a:pt x="121627" y="2072614"/>
                  <a:pt x="119064" y="2057234"/>
                </a:cubicBezTo>
                <a:cubicBezTo>
                  <a:pt x="117216" y="2046144"/>
                  <a:pt x="114040" y="2035290"/>
                  <a:pt x="112450" y="2024160"/>
                </a:cubicBezTo>
                <a:cubicBezTo>
                  <a:pt x="109626" y="2004394"/>
                  <a:pt x="108312" y="1984439"/>
                  <a:pt x="105835" y="1964626"/>
                </a:cubicBezTo>
                <a:cubicBezTo>
                  <a:pt x="95169" y="1879300"/>
                  <a:pt x="103636" y="1955846"/>
                  <a:pt x="92606" y="1878632"/>
                </a:cubicBezTo>
                <a:cubicBezTo>
                  <a:pt x="82176" y="1805616"/>
                  <a:pt x="93249" y="1847488"/>
                  <a:pt x="72761" y="1786023"/>
                </a:cubicBezTo>
                <a:lnTo>
                  <a:pt x="59532" y="1746334"/>
                </a:lnTo>
                <a:lnTo>
                  <a:pt x="52917" y="1726489"/>
                </a:lnTo>
                <a:cubicBezTo>
                  <a:pt x="50712" y="1708849"/>
                  <a:pt x="49483" y="1691060"/>
                  <a:pt x="46303" y="1673570"/>
                </a:cubicBezTo>
                <a:cubicBezTo>
                  <a:pt x="45056" y="1666710"/>
                  <a:pt x="41201" y="1660532"/>
                  <a:pt x="39688" y="1653725"/>
                </a:cubicBezTo>
                <a:cubicBezTo>
                  <a:pt x="36778" y="1640632"/>
                  <a:pt x="34970" y="1627313"/>
                  <a:pt x="33073" y="1614036"/>
                </a:cubicBezTo>
                <a:cubicBezTo>
                  <a:pt x="26979" y="1571379"/>
                  <a:pt x="27732" y="1560869"/>
                  <a:pt x="19844" y="1521427"/>
                </a:cubicBezTo>
                <a:cubicBezTo>
                  <a:pt x="18061" y="1512512"/>
                  <a:pt x="15434" y="1503788"/>
                  <a:pt x="13229" y="1494968"/>
                </a:cubicBezTo>
                <a:cubicBezTo>
                  <a:pt x="9882" y="1434718"/>
                  <a:pt x="0" y="1266781"/>
                  <a:pt x="0" y="1217142"/>
                </a:cubicBezTo>
                <a:cubicBezTo>
                  <a:pt x="0" y="1098053"/>
                  <a:pt x="2438" y="978953"/>
                  <a:pt x="6614" y="859937"/>
                </a:cubicBezTo>
                <a:cubicBezTo>
                  <a:pt x="6858" y="852968"/>
                  <a:pt x="11538" y="846857"/>
                  <a:pt x="13229" y="840092"/>
                </a:cubicBezTo>
                <a:cubicBezTo>
                  <a:pt x="15956" y="829185"/>
                  <a:pt x="17117" y="817925"/>
                  <a:pt x="19844" y="807018"/>
                </a:cubicBezTo>
                <a:cubicBezTo>
                  <a:pt x="21535" y="800253"/>
                  <a:pt x="24543" y="793877"/>
                  <a:pt x="26458" y="787173"/>
                </a:cubicBezTo>
                <a:cubicBezTo>
                  <a:pt x="28955" y="778432"/>
                  <a:pt x="30868" y="769534"/>
                  <a:pt x="33073" y="760714"/>
                </a:cubicBezTo>
                <a:cubicBezTo>
                  <a:pt x="46501" y="626438"/>
                  <a:pt x="29269" y="766511"/>
                  <a:pt x="59532" y="615186"/>
                </a:cubicBezTo>
                <a:cubicBezTo>
                  <a:pt x="63942" y="593136"/>
                  <a:pt x="60288" y="567747"/>
                  <a:pt x="72761" y="549037"/>
                </a:cubicBezTo>
                <a:cubicBezTo>
                  <a:pt x="81581" y="535807"/>
                  <a:pt x="87977" y="520590"/>
                  <a:pt x="99220" y="509347"/>
                </a:cubicBezTo>
                <a:cubicBezTo>
                  <a:pt x="103630" y="504937"/>
                  <a:pt x="108708" y="501106"/>
                  <a:pt x="112450" y="496117"/>
                </a:cubicBezTo>
                <a:cubicBezTo>
                  <a:pt x="121990" y="483397"/>
                  <a:pt x="127665" y="467671"/>
                  <a:pt x="138908" y="456428"/>
                </a:cubicBezTo>
                <a:cubicBezTo>
                  <a:pt x="149933" y="445403"/>
                  <a:pt x="162628" y="435827"/>
                  <a:pt x="171982" y="423354"/>
                </a:cubicBezTo>
                <a:cubicBezTo>
                  <a:pt x="178597" y="414534"/>
                  <a:pt x="185418" y="405865"/>
                  <a:pt x="191826" y="396894"/>
                </a:cubicBezTo>
                <a:cubicBezTo>
                  <a:pt x="196447" y="390425"/>
                  <a:pt x="200089" y="383257"/>
                  <a:pt x="205055" y="377049"/>
                </a:cubicBezTo>
                <a:cubicBezTo>
                  <a:pt x="208951" y="372179"/>
                  <a:pt x="214389" y="368689"/>
                  <a:pt x="218285" y="363819"/>
                </a:cubicBezTo>
                <a:cubicBezTo>
                  <a:pt x="223251" y="357611"/>
                  <a:pt x="226548" y="350183"/>
                  <a:pt x="231514" y="343975"/>
                </a:cubicBezTo>
                <a:cubicBezTo>
                  <a:pt x="235410" y="339105"/>
                  <a:pt x="240848" y="335615"/>
                  <a:pt x="244744" y="330745"/>
                </a:cubicBezTo>
                <a:cubicBezTo>
                  <a:pt x="249710" y="324537"/>
                  <a:pt x="252884" y="317008"/>
                  <a:pt x="257973" y="310900"/>
                </a:cubicBezTo>
                <a:cubicBezTo>
                  <a:pt x="300425" y="259954"/>
                  <a:pt x="258192" y="320492"/>
                  <a:pt x="291047" y="271211"/>
                </a:cubicBezTo>
                <a:cubicBezTo>
                  <a:pt x="293252" y="264596"/>
                  <a:pt x="293477" y="256944"/>
                  <a:pt x="297661" y="251366"/>
                </a:cubicBezTo>
                <a:cubicBezTo>
                  <a:pt x="307016" y="238893"/>
                  <a:pt x="330735" y="218292"/>
                  <a:pt x="330735" y="218292"/>
                </a:cubicBezTo>
                <a:cubicBezTo>
                  <a:pt x="343386" y="180338"/>
                  <a:pt x="328290" y="215766"/>
                  <a:pt x="357194" y="178602"/>
                </a:cubicBezTo>
                <a:cubicBezTo>
                  <a:pt x="366955" y="166051"/>
                  <a:pt x="372409" y="150156"/>
                  <a:pt x="383652" y="138913"/>
                </a:cubicBezTo>
                <a:cubicBezTo>
                  <a:pt x="402150" y="120415"/>
                  <a:pt x="430082" y="88157"/>
                  <a:pt x="456414" y="79379"/>
                </a:cubicBezTo>
                <a:lnTo>
                  <a:pt x="476258" y="72764"/>
                </a:lnTo>
                <a:cubicBezTo>
                  <a:pt x="480668" y="68354"/>
                  <a:pt x="485592" y="64404"/>
                  <a:pt x="489488" y="59534"/>
                </a:cubicBezTo>
                <a:cubicBezTo>
                  <a:pt x="494454" y="53326"/>
                  <a:pt x="496509" y="44656"/>
                  <a:pt x="502717" y="39689"/>
                </a:cubicBezTo>
                <a:cubicBezTo>
                  <a:pt x="508161" y="35333"/>
                  <a:pt x="516466" y="36460"/>
                  <a:pt x="522561" y="33074"/>
                </a:cubicBezTo>
                <a:cubicBezTo>
                  <a:pt x="554273" y="15456"/>
                  <a:pt x="553079" y="15785"/>
                  <a:pt x="568864" y="0"/>
                </a:cubicBezTo>
              </a:path>
            </a:pathLst>
          </a:custGeom>
          <a:ln w="5715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21" name="Freihandform 20"/>
          <p:cNvSpPr/>
          <p:nvPr/>
        </p:nvSpPr>
        <p:spPr>
          <a:xfrm>
            <a:off x="3797149" y="972391"/>
            <a:ext cx="406805" cy="2857638"/>
          </a:xfrm>
          <a:custGeom>
            <a:avLst/>
            <a:gdLst>
              <a:gd name="connsiteX0" fmla="*/ 310891 w 542406"/>
              <a:gd name="connsiteY0" fmla="*/ 0 h 3810184"/>
              <a:gd name="connsiteX1" fmla="*/ 324121 w 542406"/>
              <a:gd name="connsiteY1" fmla="*/ 33074 h 3810184"/>
              <a:gd name="connsiteX2" fmla="*/ 337350 w 542406"/>
              <a:gd name="connsiteY2" fmla="*/ 52919 h 3810184"/>
              <a:gd name="connsiteX3" fmla="*/ 350579 w 542406"/>
              <a:gd name="connsiteY3" fmla="*/ 92608 h 3810184"/>
              <a:gd name="connsiteX4" fmla="*/ 357194 w 542406"/>
              <a:gd name="connsiteY4" fmla="*/ 112453 h 3810184"/>
              <a:gd name="connsiteX5" fmla="*/ 363809 w 542406"/>
              <a:gd name="connsiteY5" fmla="*/ 132298 h 3810184"/>
              <a:gd name="connsiteX6" fmla="*/ 377038 w 542406"/>
              <a:gd name="connsiteY6" fmla="*/ 152143 h 3810184"/>
              <a:gd name="connsiteX7" fmla="*/ 383653 w 542406"/>
              <a:gd name="connsiteY7" fmla="*/ 178602 h 3810184"/>
              <a:gd name="connsiteX8" fmla="*/ 396882 w 542406"/>
              <a:gd name="connsiteY8" fmla="*/ 218292 h 3810184"/>
              <a:gd name="connsiteX9" fmla="*/ 410112 w 542406"/>
              <a:gd name="connsiteY9" fmla="*/ 277826 h 3810184"/>
              <a:gd name="connsiteX10" fmla="*/ 429956 w 542406"/>
              <a:gd name="connsiteY10" fmla="*/ 390279 h 3810184"/>
              <a:gd name="connsiteX11" fmla="*/ 443185 w 542406"/>
              <a:gd name="connsiteY11" fmla="*/ 469658 h 3810184"/>
              <a:gd name="connsiteX12" fmla="*/ 463029 w 542406"/>
              <a:gd name="connsiteY12" fmla="*/ 747484 h 3810184"/>
              <a:gd name="connsiteX13" fmla="*/ 489488 w 542406"/>
              <a:gd name="connsiteY13" fmla="*/ 972391 h 3810184"/>
              <a:gd name="connsiteX14" fmla="*/ 496103 w 542406"/>
              <a:gd name="connsiteY14" fmla="*/ 1084844 h 3810184"/>
              <a:gd name="connsiteX15" fmla="*/ 502718 w 542406"/>
              <a:gd name="connsiteY15" fmla="*/ 1104689 h 3810184"/>
              <a:gd name="connsiteX16" fmla="*/ 515947 w 542406"/>
              <a:gd name="connsiteY16" fmla="*/ 1170838 h 3810184"/>
              <a:gd name="connsiteX17" fmla="*/ 522562 w 542406"/>
              <a:gd name="connsiteY17" fmla="*/ 1230372 h 3810184"/>
              <a:gd name="connsiteX18" fmla="*/ 542406 w 542406"/>
              <a:gd name="connsiteY18" fmla="*/ 1303136 h 3810184"/>
              <a:gd name="connsiteX19" fmla="*/ 529176 w 542406"/>
              <a:gd name="connsiteY19" fmla="*/ 1627266 h 3810184"/>
              <a:gd name="connsiteX20" fmla="*/ 522562 w 542406"/>
              <a:gd name="connsiteY20" fmla="*/ 1680185 h 3810184"/>
              <a:gd name="connsiteX21" fmla="*/ 515947 w 542406"/>
              <a:gd name="connsiteY21" fmla="*/ 1726489 h 3810184"/>
              <a:gd name="connsiteX22" fmla="*/ 509332 w 542406"/>
              <a:gd name="connsiteY22" fmla="*/ 1766179 h 3810184"/>
              <a:gd name="connsiteX23" fmla="*/ 502718 w 542406"/>
              <a:gd name="connsiteY23" fmla="*/ 1832328 h 3810184"/>
              <a:gd name="connsiteX24" fmla="*/ 496103 w 542406"/>
              <a:gd name="connsiteY24" fmla="*/ 1872017 h 3810184"/>
              <a:gd name="connsiteX25" fmla="*/ 482873 w 542406"/>
              <a:gd name="connsiteY25" fmla="*/ 1944781 h 3810184"/>
              <a:gd name="connsiteX26" fmla="*/ 469644 w 542406"/>
              <a:gd name="connsiteY26" fmla="*/ 2044005 h 3810184"/>
              <a:gd name="connsiteX27" fmla="*/ 456415 w 542406"/>
              <a:gd name="connsiteY27" fmla="*/ 2110154 h 3810184"/>
              <a:gd name="connsiteX28" fmla="*/ 443185 w 542406"/>
              <a:gd name="connsiteY28" fmla="*/ 2163073 h 3810184"/>
              <a:gd name="connsiteX29" fmla="*/ 436570 w 542406"/>
              <a:gd name="connsiteY29" fmla="*/ 2222607 h 3810184"/>
              <a:gd name="connsiteX30" fmla="*/ 429956 w 542406"/>
              <a:gd name="connsiteY30" fmla="*/ 2262296 h 3810184"/>
              <a:gd name="connsiteX31" fmla="*/ 416726 w 542406"/>
              <a:gd name="connsiteY31" fmla="*/ 2381365 h 3810184"/>
              <a:gd name="connsiteX32" fmla="*/ 403497 w 542406"/>
              <a:gd name="connsiteY32" fmla="*/ 2467358 h 3810184"/>
              <a:gd name="connsiteX33" fmla="*/ 396882 w 542406"/>
              <a:gd name="connsiteY33" fmla="*/ 2500433 h 3810184"/>
              <a:gd name="connsiteX34" fmla="*/ 383653 w 542406"/>
              <a:gd name="connsiteY34" fmla="*/ 2546737 h 3810184"/>
              <a:gd name="connsiteX35" fmla="*/ 363809 w 542406"/>
              <a:gd name="connsiteY35" fmla="*/ 2606271 h 3810184"/>
              <a:gd name="connsiteX36" fmla="*/ 350579 w 542406"/>
              <a:gd name="connsiteY36" fmla="*/ 2665806 h 3810184"/>
              <a:gd name="connsiteX37" fmla="*/ 343965 w 542406"/>
              <a:gd name="connsiteY37" fmla="*/ 2685650 h 3810184"/>
              <a:gd name="connsiteX38" fmla="*/ 337350 w 542406"/>
              <a:gd name="connsiteY38" fmla="*/ 2712110 h 3810184"/>
              <a:gd name="connsiteX39" fmla="*/ 330735 w 542406"/>
              <a:gd name="connsiteY39" fmla="*/ 2731955 h 3810184"/>
              <a:gd name="connsiteX40" fmla="*/ 317506 w 542406"/>
              <a:gd name="connsiteY40" fmla="*/ 2778259 h 3810184"/>
              <a:gd name="connsiteX41" fmla="*/ 304276 w 542406"/>
              <a:gd name="connsiteY41" fmla="*/ 2798104 h 3810184"/>
              <a:gd name="connsiteX42" fmla="*/ 291047 w 542406"/>
              <a:gd name="connsiteY42" fmla="*/ 2851023 h 3810184"/>
              <a:gd name="connsiteX43" fmla="*/ 277818 w 542406"/>
              <a:gd name="connsiteY43" fmla="*/ 2890712 h 3810184"/>
              <a:gd name="connsiteX44" fmla="*/ 271203 w 542406"/>
              <a:gd name="connsiteY44" fmla="*/ 2937016 h 3810184"/>
              <a:gd name="connsiteX45" fmla="*/ 251359 w 542406"/>
              <a:gd name="connsiteY45" fmla="*/ 2996551 h 3810184"/>
              <a:gd name="connsiteX46" fmla="*/ 244744 w 542406"/>
              <a:gd name="connsiteY46" fmla="*/ 3042855 h 3810184"/>
              <a:gd name="connsiteX47" fmla="*/ 231515 w 542406"/>
              <a:gd name="connsiteY47" fmla="*/ 3082544 h 3810184"/>
              <a:gd name="connsiteX48" fmla="*/ 224900 w 542406"/>
              <a:gd name="connsiteY48" fmla="*/ 3102389 h 3810184"/>
              <a:gd name="connsiteX49" fmla="*/ 205056 w 542406"/>
              <a:gd name="connsiteY49" fmla="*/ 3161923 h 3810184"/>
              <a:gd name="connsiteX50" fmla="*/ 198441 w 542406"/>
              <a:gd name="connsiteY50" fmla="*/ 3208227 h 3810184"/>
              <a:gd name="connsiteX51" fmla="*/ 191826 w 542406"/>
              <a:gd name="connsiteY51" fmla="*/ 3274377 h 3810184"/>
              <a:gd name="connsiteX52" fmla="*/ 185212 w 542406"/>
              <a:gd name="connsiteY52" fmla="*/ 3294221 h 3810184"/>
              <a:gd name="connsiteX53" fmla="*/ 178597 w 542406"/>
              <a:gd name="connsiteY53" fmla="*/ 3320681 h 3810184"/>
              <a:gd name="connsiteX54" fmla="*/ 158753 w 542406"/>
              <a:gd name="connsiteY54" fmla="*/ 3380215 h 3810184"/>
              <a:gd name="connsiteX55" fmla="*/ 152138 w 542406"/>
              <a:gd name="connsiteY55" fmla="*/ 3400060 h 3810184"/>
              <a:gd name="connsiteX56" fmla="*/ 145524 w 542406"/>
              <a:gd name="connsiteY56" fmla="*/ 3419904 h 3810184"/>
              <a:gd name="connsiteX57" fmla="*/ 132294 w 542406"/>
              <a:gd name="connsiteY57" fmla="*/ 3439749 h 3810184"/>
              <a:gd name="connsiteX58" fmla="*/ 125679 w 542406"/>
              <a:gd name="connsiteY58" fmla="*/ 3459594 h 3810184"/>
              <a:gd name="connsiteX59" fmla="*/ 112450 w 542406"/>
              <a:gd name="connsiteY59" fmla="*/ 3486053 h 3810184"/>
              <a:gd name="connsiteX60" fmla="*/ 105835 w 542406"/>
              <a:gd name="connsiteY60" fmla="*/ 3505898 h 3810184"/>
              <a:gd name="connsiteX61" fmla="*/ 85991 w 542406"/>
              <a:gd name="connsiteY61" fmla="*/ 3525743 h 3810184"/>
              <a:gd name="connsiteX62" fmla="*/ 66147 w 542406"/>
              <a:gd name="connsiteY62" fmla="*/ 3565432 h 3810184"/>
              <a:gd name="connsiteX63" fmla="*/ 52918 w 542406"/>
              <a:gd name="connsiteY63" fmla="*/ 3605122 h 3810184"/>
              <a:gd name="connsiteX64" fmla="*/ 46303 w 542406"/>
              <a:gd name="connsiteY64" fmla="*/ 3624966 h 3810184"/>
              <a:gd name="connsiteX65" fmla="*/ 33074 w 542406"/>
              <a:gd name="connsiteY65" fmla="*/ 3671271 h 3810184"/>
              <a:gd name="connsiteX66" fmla="*/ 19844 w 542406"/>
              <a:gd name="connsiteY66" fmla="*/ 3757264 h 3810184"/>
              <a:gd name="connsiteX67" fmla="*/ 0 w 542406"/>
              <a:gd name="connsiteY67" fmla="*/ 3810184 h 381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42406" h="3810184">
                <a:moveTo>
                  <a:pt x="310891" y="0"/>
                </a:moveTo>
                <a:cubicBezTo>
                  <a:pt x="315301" y="11025"/>
                  <a:pt x="318811" y="22454"/>
                  <a:pt x="324121" y="33074"/>
                </a:cubicBezTo>
                <a:cubicBezTo>
                  <a:pt x="327676" y="40185"/>
                  <a:pt x="334121" y="45654"/>
                  <a:pt x="337350" y="52919"/>
                </a:cubicBezTo>
                <a:cubicBezTo>
                  <a:pt x="343013" y="65662"/>
                  <a:pt x="346169" y="79378"/>
                  <a:pt x="350579" y="92608"/>
                </a:cubicBezTo>
                <a:lnTo>
                  <a:pt x="357194" y="112453"/>
                </a:lnTo>
                <a:cubicBezTo>
                  <a:pt x="359399" y="119068"/>
                  <a:pt x="359941" y="126496"/>
                  <a:pt x="363809" y="132298"/>
                </a:cubicBezTo>
                <a:lnTo>
                  <a:pt x="377038" y="152143"/>
                </a:lnTo>
                <a:cubicBezTo>
                  <a:pt x="379243" y="160963"/>
                  <a:pt x="381041" y="169894"/>
                  <a:pt x="383653" y="178602"/>
                </a:cubicBezTo>
                <a:cubicBezTo>
                  <a:pt x="387660" y="191959"/>
                  <a:pt x="393500" y="204763"/>
                  <a:pt x="396882" y="218292"/>
                </a:cubicBezTo>
                <a:cubicBezTo>
                  <a:pt x="402344" y="240138"/>
                  <a:pt x="406513" y="255031"/>
                  <a:pt x="410112" y="277826"/>
                </a:cubicBezTo>
                <a:cubicBezTo>
                  <a:pt x="427171" y="385867"/>
                  <a:pt x="412844" y="338944"/>
                  <a:pt x="429956" y="390279"/>
                </a:cubicBezTo>
                <a:cubicBezTo>
                  <a:pt x="434366" y="416739"/>
                  <a:pt x="440861" y="442934"/>
                  <a:pt x="443185" y="469658"/>
                </a:cubicBezTo>
                <a:cubicBezTo>
                  <a:pt x="470835" y="787630"/>
                  <a:pt x="444851" y="468747"/>
                  <a:pt x="463029" y="747484"/>
                </a:cubicBezTo>
                <a:cubicBezTo>
                  <a:pt x="475211" y="934274"/>
                  <a:pt x="460461" y="870788"/>
                  <a:pt x="489488" y="972391"/>
                </a:cubicBezTo>
                <a:cubicBezTo>
                  <a:pt x="491693" y="1009875"/>
                  <a:pt x="492367" y="1047481"/>
                  <a:pt x="496103" y="1084844"/>
                </a:cubicBezTo>
                <a:cubicBezTo>
                  <a:pt x="496797" y="1091782"/>
                  <a:pt x="501150" y="1097895"/>
                  <a:pt x="502718" y="1104689"/>
                </a:cubicBezTo>
                <a:cubicBezTo>
                  <a:pt x="507774" y="1126599"/>
                  <a:pt x="513464" y="1148489"/>
                  <a:pt x="515947" y="1170838"/>
                </a:cubicBezTo>
                <a:cubicBezTo>
                  <a:pt x="518152" y="1190683"/>
                  <a:pt x="519092" y="1210709"/>
                  <a:pt x="522562" y="1230372"/>
                </a:cubicBezTo>
                <a:cubicBezTo>
                  <a:pt x="528158" y="1262083"/>
                  <a:pt x="533617" y="1276769"/>
                  <a:pt x="542406" y="1303136"/>
                </a:cubicBezTo>
                <a:cubicBezTo>
                  <a:pt x="537996" y="1411179"/>
                  <a:pt x="534859" y="1519282"/>
                  <a:pt x="529176" y="1627266"/>
                </a:cubicBezTo>
                <a:cubicBezTo>
                  <a:pt x="528242" y="1645018"/>
                  <a:pt x="524911" y="1662564"/>
                  <a:pt x="522562" y="1680185"/>
                </a:cubicBezTo>
                <a:cubicBezTo>
                  <a:pt x="520501" y="1695640"/>
                  <a:pt x="518318" y="1711079"/>
                  <a:pt x="515947" y="1726489"/>
                </a:cubicBezTo>
                <a:cubicBezTo>
                  <a:pt x="513908" y="1739746"/>
                  <a:pt x="510996" y="1752870"/>
                  <a:pt x="509332" y="1766179"/>
                </a:cubicBezTo>
                <a:cubicBezTo>
                  <a:pt x="506584" y="1788168"/>
                  <a:pt x="505466" y="1810339"/>
                  <a:pt x="502718" y="1832328"/>
                </a:cubicBezTo>
                <a:cubicBezTo>
                  <a:pt x="501055" y="1845637"/>
                  <a:pt x="498142" y="1858761"/>
                  <a:pt x="496103" y="1872017"/>
                </a:cubicBezTo>
                <a:cubicBezTo>
                  <a:pt x="486622" y="1933643"/>
                  <a:pt x="494191" y="1899510"/>
                  <a:pt x="482873" y="1944781"/>
                </a:cubicBezTo>
                <a:cubicBezTo>
                  <a:pt x="480270" y="1965609"/>
                  <a:pt x="473559" y="2021818"/>
                  <a:pt x="469644" y="2044005"/>
                </a:cubicBezTo>
                <a:cubicBezTo>
                  <a:pt x="465736" y="2066149"/>
                  <a:pt x="463526" y="2088822"/>
                  <a:pt x="456415" y="2110154"/>
                </a:cubicBezTo>
                <a:cubicBezTo>
                  <a:pt x="448719" y="2133240"/>
                  <a:pt x="447176" y="2135133"/>
                  <a:pt x="443185" y="2163073"/>
                </a:cubicBezTo>
                <a:cubicBezTo>
                  <a:pt x="440361" y="2182839"/>
                  <a:pt x="439209" y="2202815"/>
                  <a:pt x="436570" y="2222607"/>
                </a:cubicBezTo>
                <a:cubicBezTo>
                  <a:pt x="434798" y="2235901"/>
                  <a:pt x="431620" y="2248987"/>
                  <a:pt x="429956" y="2262296"/>
                </a:cubicBezTo>
                <a:cubicBezTo>
                  <a:pt x="425003" y="2301922"/>
                  <a:pt x="422373" y="2341832"/>
                  <a:pt x="416726" y="2381365"/>
                </a:cubicBezTo>
                <a:cubicBezTo>
                  <a:pt x="411769" y="2416068"/>
                  <a:pt x="409618" y="2433691"/>
                  <a:pt x="403497" y="2467358"/>
                </a:cubicBezTo>
                <a:cubicBezTo>
                  <a:pt x="401486" y="2478420"/>
                  <a:pt x="399609" y="2489525"/>
                  <a:pt x="396882" y="2500433"/>
                </a:cubicBezTo>
                <a:cubicBezTo>
                  <a:pt x="384276" y="2550859"/>
                  <a:pt x="396023" y="2484887"/>
                  <a:pt x="383653" y="2546737"/>
                </a:cubicBezTo>
                <a:cubicBezTo>
                  <a:pt x="373467" y="2597664"/>
                  <a:pt x="385819" y="2573254"/>
                  <a:pt x="363809" y="2606271"/>
                </a:cubicBezTo>
                <a:cubicBezTo>
                  <a:pt x="359261" y="2629011"/>
                  <a:pt x="356808" y="2644004"/>
                  <a:pt x="350579" y="2665806"/>
                </a:cubicBezTo>
                <a:cubicBezTo>
                  <a:pt x="348664" y="2672510"/>
                  <a:pt x="345880" y="2678946"/>
                  <a:pt x="343965" y="2685650"/>
                </a:cubicBezTo>
                <a:cubicBezTo>
                  <a:pt x="341468" y="2694392"/>
                  <a:pt x="339848" y="2703368"/>
                  <a:pt x="337350" y="2712110"/>
                </a:cubicBezTo>
                <a:cubicBezTo>
                  <a:pt x="335434" y="2718815"/>
                  <a:pt x="332650" y="2725250"/>
                  <a:pt x="330735" y="2731955"/>
                </a:cubicBezTo>
                <a:cubicBezTo>
                  <a:pt x="327908" y="2741850"/>
                  <a:pt x="322794" y="2767683"/>
                  <a:pt x="317506" y="2778259"/>
                </a:cubicBezTo>
                <a:cubicBezTo>
                  <a:pt x="313951" y="2785370"/>
                  <a:pt x="308686" y="2791489"/>
                  <a:pt x="304276" y="2798104"/>
                </a:cubicBezTo>
                <a:cubicBezTo>
                  <a:pt x="299866" y="2815744"/>
                  <a:pt x="296797" y="2833773"/>
                  <a:pt x="291047" y="2851023"/>
                </a:cubicBezTo>
                <a:lnTo>
                  <a:pt x="277818" y="2890712"/>
                </a:lnTo>
                <a:cubicBezTo>
                  <a:pt x="275613" y="2906147"/>
                  <a:pt x="274985" y="2921890"/>
                  <a:pt x="271203" y="2937016"/>
                </a:cubicBezTo>
                <a:cubicBezTo>
                  <a:pt x="250389" y="3020270"/>
                  <a:pt x="264074" y="2926615"/>
                  <a:pt x="251359" y="2996551"/>
                </a:cubicBezTo>
                <a:cubicBezTo>
                  <a:pt x="248570" y="3011891"/>
                  <a:pt x="248250" y="3027663"/>
                  <a:pt x="244744" y="3042855"/>
                </a:cubicBezTo>
                <a:cubicBezTo>
                  <a:pt x="241608" y="3056443"/>
                  <a:pt x="235925" y="3069314"/>
                  <a:pt x="231515" y="3082544"/>
                </a:cubicBezTo>
                <a:cubicBezTo>
                  <a:pt x="229310" y="3089159"/>
                  <a:pt x="226267" y="3095552"/>
                  <a:pt x="224900" y="3102389"/>
                </a:cubicBezTo>
                <a:cubicBezTo>
                  <a:pt x="216351" y="3145133"/>
                  <a:pt x="223313" y="3125408"/>
                  <a:pt x="205056" y="3161923"/>
                </a:cubicBezTo>
                <a:cubicBezTo>
                  <a:pt x="202851" y="3177358"/>
                  <a:pt x="200263" y="3192742"/>
                  <a:pt x="198441" y="3208227"/>
                </a:cubicBezTo>
                <a:cubicBezTo>
                  <a:pt x="195852" y="3230235"/>
                  <a:pt x="195195" y="3252475"/>
                  <a:pt x="191826" y="3274377"/>
                </a:cubicBezTo>
                <a:cubicBezTo>
                  <a:pt x="190766" y="3281268"/>
                  <a:pt x="187127" y="3287517"/>
                  <a:pt x="185212" y="3294221"/>
                </a:cubicBezTo>
                <a:cubicBezTo>
                  <a:pt x="182715" y="3302963"/>
                  <a:pt x="181209" y="3311973"/>
                  <a:pt x="178597" y="3320681"/>
                </a:cubicBezTo>
                <a:cubicBezTo>
                  <a:pt x="178590" y="3320704"/>
                  <a:pt x="162064" y="3370281"/>
                  <a:pt x="158753" y="3380215"/>
                </a:cubicBezTo>
                <a:lnTo>
                  <a:pt x="152138" y="3400060"/>
                </a:lnTo>
                <a:cubicBezTo>
                  <a:pt x="149933" y="3406675"/>
                  <a:pt x="149392" y="3414103"/>
                  <a:pt x="145524" y="3419904"/>
                </a:cubicBezTo>
                <a:cubicBezTo>
                  <a:pt x="141114" y="3426519"/>
                  <a:pt x="135849" y="3432638"/>
                  <a:pt x="132294" y="3439749"/>
                </a:cubicBezTo>
                <a:cubicBezTo>
                  <a:pt x="129176" y="3445986"/>
                  <a:pt x="128426" y="3453185"/>
                  <a:pt x="125679" y="3459594"/>
                </a:cubicBezTo>
                <a:cubicBezTo>
                  <a:pt x="121795" y="3468657"/>
                  <a:pt x="116334" y="3476990"/>
                  <a:pt x="112450" y="3486053"/>
                </a:cubicBezTo>
                <a:cubicBezTo>
                  <a:pt x="109703" y="3492462"/>
                  <a:pt x="109703" y="3500096"/>
                  <a:pt x="105835" y="3505898"/>
                </a:cubicBezTo>
                <a:cubicBezTo>
                  <a:pt x="100646" y="3513682"/>
                  <a:pt x="92606" y="3519128"/>
                  <a:pt x="85991" y="3525743"/>
                </a:cubicBezTo>
                <a:cubicBezTo>
                  <a:pt x="61873" y="3598108"/>
                  <a:pt x="100336" y="3488504"/>
                  <a:pt x="66147" y="3565432"/>
                </a:cubicBezTo>
                <a:cubicBezTo>
                  <a:pt x="60483" y="3578176"/>
                  <a:pt x="57328" y="3591892"/>
                  <a:pt x="52918" y="3605122"/>
                </a:cubicBezTo>
                <a:lnTo>
                  <a:pt x="46303" y="3624966"/>
                </a:lnTo>
                <a:cubicBezTo>
                  <a:pt x="40634" y="3641973"/>
                  <a:pt x="36397" y="3652992"/>
                  <a:pt x="33074" y="3671271"/>
                </a:cubicBezTo>
                <a:cubicBezTo>
                  <a:pt x="30276" y="3686659"/>
                  <a:pt x="24107" y="3740212"/>
                  <a:pt x="19844" y="3757264"/>
                </a:cubicBezTo>
                <a:cubicBezTo>
                  <a:pt x="12449" y="3786846"/>
                  <a:pt x="10238" y="3789708"/>
                  <a:pt x="0" y="3810184"/>
                </a:cubicBezTo>
              </a:path>
            </a:pathLst>
          </a:custGeom>
          <a:ln w="57150" cmpd="sng">
            <a:solidFill>
              <a:schemeClr val="accent1"/>
            </a:solidFill>
            <a:headEnd type="none"/>
            <a:tailEnd type="arrow"/>
          </a:ln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 rot="17462813">
            <a:off x="1360879" y="1213593"/>
            <a:ext cx="22131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               </a:t>
            </a:r>
            <a:r>
              <a:rPr lang="de-DE" b="1" dirty="0" smtClean="0"/>
              <a:t>Dispatcher</a:t>
            </a:r>
          </a:p>
          <a:p>
            <a:r>
              <a:rPr lang="de-DE" dirty="0" err="1"/>
              <a:t>a</a:t>
            </a:r>
            <a:r>
              <a:rPr lang="de-DE" dirty="0" err="1" smtClean="0"/>
              <a:t>ssigns</a:t>
            </a:r>
            <a:r>
              <a:rPr lang="de-DE" dirty="0" smtClean="0"/>
              <a:t> </a:t>
            </a:r>
            <a:r>
              <a:rPr lang="de-DE" dirty="0" err="1" smtClean="0"/>
              <a:t>preferrably</a:t>
            </a:r>
            <a:r>
              <a:rPr lang="de-DE" dirty="0" smtClean="0"/>
              <a:t> socket-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morsels</a:t>
            </a:r>
            <a:endParaRPr lang="de-DE" dirty="0"/>
          </a:p>
        </p:txBody>
      </p:sp>
      <p:sp>
        <p:nvSpPr>
          <p:cNvPr id="24" name="Freihandform 23"/>
          <p:cNvSpPr/>
          <p:nvPr/>
        </p:nvSpPr>
        <p:spPr>
          <a:xfrm>
            <a:off x="3568943" y="612698"/>
            <a:ext cx="2014177" cy="835966"/>
          </a:xfrm>
          <a:custGeom>
            <a:avLst/>
            <a:gdLst>
              <a:gd name="connsiteX0" fmla="*/ 0 w 2685569"/>
              <a:gd name="connsiteY0" fmla="*/ 287759 h 1068317"/>
              <a:gd name="connsiteX1" fmla="*/ 13229 w 2685569"/>
              <a:gd name="connsiteY1" fmla="*/ 248069 h 1068317"/>
              <a:gd name="connsiteX2" fmla="*/ 26459 w 2685569"/>
              <a:gd name="connsiteY2" fmla="*/ 234839 h 1068317"/>
              <a:gd name="connsiteX3" fmla="*/ 59532 w 2685569"/>
              <a:gd name="connsiteY3" fmla="*/ 208380 h 1068317"/>
              <a:gd name="connsiteX4" fmla="*/ 105835 w 2685569"/>
              <a:gd name="connsiteY4" fmla="*/ 181920 h 1068317"/>
              <a:gd name="connsiteX5" fmla="*/ 125679 w 2685569"/>
              <a:gd name="connsiteY5" fmla="*/ 168690 h 1068317"/>
              <a:gd name="connsiteX6" fmla="*/ 158753 w 2685569"/>
              <a:gd name="connsiteY6" fmla="*/ 162076 h 1068317"/>
              <a:gd name="connsiteX7" fmla="*/ 211670 w 2685569"/>
              <a:gd name="connsiteY7" fmla="*/ 142231 h 1068317"/>
              <a:gd name="connsiteX8" fmla="*/ 257973 w 2685569"/>
              <a:gd name="connsiteY8" fmla="*/ 122386 h 1068317"/>
              <a:gd name="connsiteX9" fmla="*/ 324120 w 2685569"/>
              <a:gd name="connsiteY9" fmla="*/ 109156 h 1068317"/>
              <a:gd name="connsiteX10" fmla="*/ 343964 w 2685569"/>
              <a:gd name="connsiteY10" fmla="*/ 102541 h 1068317"/>
              <a:gd name="connsiteX11" fmla="*/ 396882 w 2685569"/>
              <a:gd name="connsiteY11" fmla="*/ 89312 h 1068317"/>
              <a:gd name="connsiteX12" fmla="*/ 456414 w 2685569"/>
              <a:gd name="connsiteY12" fmla="*/ 69467 h 1068317"/>
              <a:gd name="connsiteX13" fmla="*/ 502717 w 2685569"/>
              <a:gd name="connsiteY13" fmla="*/ 62852 h 1068317"/>
              <a:gd name="connsiteX14" fmla="*/ 575479 w 2685569"/>
              <a:gd name="connsiteY14" fmla="*/ 43007 h 1068317"/>
              <a:gd name="connsiteX15" fmla="*/ 654855 w 2685569"/>
              <a:gd name="connsiteY15" fmla="*/ 36392 h 1068317"/>
              <a:gd name="connsiteX16" fmla="*/ 1329555 w 2685569"/>
              <a:gd name="connsiteY16" fmla="*/ 36392 h 1068317"/>
              <a:gd name="connsiteX17" fmla="*/ 1382473 w 2685569"/>
              <a:gd name="connsiteY17" fmla="*/ 43007 h 1068317"/>
              <a:gd name="connsiteX18" fmla="*/ 1501537 w 2685569"/>
              <a:gd name="connsiteY18" fmla="*/ 56237 h 1068317"/>
              <a:gd name="connsiteX19" fmla="*/ 1561070 w 2685569"/>
              <a:gd name="connsiteY19" fmla="*/ 69467 h 1068317"/>
              <a:gd name="connsiteX20" fmla="*/ 1759511 w 2685569"/>
              <a:gd name="connsiteY20" fmla="*/ 82697 h 1068317"/>
              <a:gd name="connsiteX21" fmla="*/ 1805814 w 2685569"/>
              <a:gd name="connsiteY21" fmla="*/ 89312 h 1068317"/>
              <a:gd name="connsiteX22" fmla="*/ 1924878 w 2685569"/>
              <a:gd name="connsiteY22" fmla="*/ 95927 h 1068317"/>
              <a:gd name="connsiteX23" fmla="*/ 1971181 w 2685569"/>
              <a:gd name="connsiteY23" fmla="*/ 109156 h 1068317"/>
              <a:gd name="connsiteX24" fmla="*/ 2116705 w 2685569"/>
              <a:gd name="connsiteY24" fmla="*/ 115771 h 1068317"/>
              <a:gd name="connsiteX25" fmla="*/ 2255613 w 2685569"/>
              <a:gd name="connsiteY25" fmla="*/ 129001 h 1068317"/>
              <a:gd name="connsiteX26" fmla="*/ 2566504 w 2685569"/>
              <a:gd name="connsiteY26" fmla="*/ 135616 h 1068317"/>
              <a:gd name="connsiteX27" fmla="*/ 2639266 w 2685569"/>
              <a:gd name="connsiteY27" fmla="*/ 148846 h 1068317"/>
              <a:gd name="connsiteX28" fmla="*/ 2659110 w 2685569"/>
              <a:gd name="connsiteY28" fmla="*/ 162076 h 1068317"/>
              <a:gd name="connsiteX29" fmla="*/ 2665725 w 2685569"/>
              <a:gd name="connsiteY29" fmla="*/ 181920 h 1068317"/>
              <a:gd name="connsiteX30" fmla="*/ 2678954 w 2685569"/>
              <a:gd name="connsiteY30" fmla="*/ 201765 h 1068317"/>
              <a:gd name="connsiteX31" fmla="*/ 2685569 w 2685569"/>
              <a:gd name="connsiteY31" fmla="*/ 234839 h 1068317"/>
              <a:gd name="connsiteX32" fmla="*/ 2665725 w 2685569"/>
              <a:gd name="connsiteY32" fmla="*/ 327448 h 1068317"/>
              <a:gd name="connsiteX33" fmla="*/ 2645881 w 2685569"/>
              <a:gd name="connsiteY33" fmla="*/ 347293 h 1068317"/>
              <a:gd name="connsiteX34" fmla="*/ 2632652 w 2685569"/>
              <a:gd name="connsiteY34" fmla="*/ 367138 h 1068317"/>
              <a:gd name="connsiteX35" fmla="*/ 2592963 w 2685569"/>
              <a:gd name="connsiteY35" fmla="*/ 393597 h 1068317"/>
              <a:gd name="connsiteX36" fmla="*/ 2573119 w 2685569"/>
              <a:gd name="connsiteY36" fmla="*/ 413442 h 1068317"/>
              <a:gd name="connsiteX37" fmla="*/ 2540046 w 2685569"/>
              <a:gd name="connsiteY37" fmla="*/ 420057 h 1068317"/>
              <a:gd name="connsiteX38" fmla="*/ 2493743 w 2685569"/>
              <a:gd name="connsiteY38" fmla="*/ 439901 h 1068317"/>
              <a:gd name="connsiteX39" fmla="*/ 2467284 w 2685569"/>
              <a:gd name="connsiteY39" fmla="*/ 459746 h 1068317"/>
              <a:gd name="connsiteX40" fmla="*/ 2427596 w 2685569"/>
              <a:gd name="connsiteY40" fmla="*/ 472976 h 1068317"/>
              <a:gd name="connsiteX41" fmla="*/ 2407752 w 2685569"/>
              <a:gd name="connsiteY41" fmla="*/ 486206 h 1068317"/>
              <a:gd name="connsiteX42" fmla="*/ 2387908 w 2685569"/>
              <a:gd name="connsiteY42" fmla="*/ 506050 h 1068317"/>
              <a:gd name="connsiteX43" fmla="*/ 2368063 w 2685569"/>
              <a:gd name="connsiteY43" fmla="*/ 512665 h 1068317"/>
              <a:gd name="connsiteX44" fmla="*/ 2361449 w 2685569"/>
              <a:gd name="connsiteY44" fmla="*/ 532510 h 1068317"/>
              <a:gd name="connsiteX45" fmla="*/ 2328375 w 2685569"/>
              <a:gd name="connsiteY45" fmla="*/ 558970 h 1068317"/>
              <a:gd name="connsiteX46" fmla="*/ 2315146 w 2685569"/>
              <a:gd name="connsiteY46" fmla="*/ 578814 h 1068317"/>
              <a:gd name="connsiteX47" fmla="*/ 2282072 w 2685569"/>
              <a:gd name="connsiteY47" fmla="*/ 605274 h 1068317"/>
              <a:gd name="connsiteX48" fmla="*/ 2268843 w 2685569"/>
              <a:gd name="connsiteY48" fmla="*/ 625119 h 1068317"/>
              <a:gd name="connsiteX49" fmla="*/ 2248999 w 2685569"/>
              <a:gd name="connsiteY49" fmla="*/ 644963 h 1068317"/>
              <a:gd name="connsiteX50" fmla="*/ 2242384 w 2685569"/>
              <a:gd name="connsiteY50" fmla="*/ 664808 h 1068317"/>
              <a:gd name="connsiteX51" fmla="*/ 2235769 w 2685569"/>
              <a:gd name="connsiteY51" fmla="*/ 691268 h 1068317"/>
              <a:gd name="connsiteX52" fmla="*/ 2215925 w 2685569"/>
              <a:gd name="connsiteY52" fmla="*/ 704498 h 1068317"/>
              <a:gd name="connsiteX53" fmla="*/ 2209311 w 2685569"/>
              <a:gd name="connsiteY53" fmla="*/ 744187 h 1068317"/>
              <a:gd name="connsiteX54" fmla="*/ 2196081 w 2685569"/>
              <a:gd name="connsiteY54" fmla="*/ 764032 h 1068317"/>
              <a:gd name="connsiteX55" fmla="*/ 2169622 w 2685569"/>
              <a:gd name="connsiteY55" fmla="*/ 810336 h 1068317"/>
              <a:gd name="connsiteX56" fmla="*/ 2149778 w 2685569"/>
              <a:gd name="connsiteY56" fmla="*/ 850025 h 1068317"/>
              <a:gd name="connsiteX57" fmla="*/ 2143164 w 2685569"/>
              <a:gd name="connsiteY57" fmla="*/ 869870 h 1068317"/>
              <a:gd name="connsiteX58" fmla="*/ 2110090 w 2685569"/>
              <a:gd name="connsiteY58" fmla="*/ 902945 h 1068317"/>
              <a:gd name="connsiteX59" fmla="*/ 2090246 w 2685569"/>
              <a:gd name="connsiteY59" fmla="*/ 942634 h 1068317"/>
              <a:gd name="connsiteX60" fmla="*/ 2077016 w 2685569"/>
              <a:gd name="connsiteY60" fmla="*/ 955864 h 1068317"/>
              <a:gd name="connsiteX61" fmla="*/ 2043943 w 2685569"/>
              <a:gd name="connsiteY61" fmla="*/ 988938 h 1068317"/>
              <a:gd name="connsiteX62" fmla="*/ 2030714 w 2685569"/>
              <a:gd name="connsiteY62" fmla="*/ 1008783 h 1068317"/>
              <a:gd name="connsiteX63" fmla="*/ 1977796 w 2685569"/>
              <a:gd name="connsiteY63" fmla="*/ 1048472 h 1068317"/>
              <a:gd name="connsiteX64" fmla="*/ 1957952 w 2685569"/>
              <a:gd name="connsiteY64" fmla="*/ 1061702 h 1068317"/>
              <a:gd name="connsiteX65" fmla="*/ 1931493 w 2685569"/>
              <a:gd name="connsiteY65" fmla="*/ 1068317 h 1068317"/>
              <a:gd name="connsiteX66" fmla="*/ 1865346 w 2685569"/>
              <a:gd name="connsiteY66" fmla="*/ 1061702 h 1068317"/>
              <a:gd name="connsiteX67" fmla="*/ 1825658 w 2685569"/>
              <a:gd name="connsiteY67" fmla="*/ 1055087 h 1068317"/>
              <a:gd name="connsiteX68" fmla="*/ 1805814 w 2685569"/>
              <a:gd name="connsiteY68" fmla="*/ 1035243 h 1068317"/>
              <a:gd name="connsiteX69" fmla="*/ 1785970 w 2685569"/>
              <a:gd name="connsiteY69" fmla="*/ 1028628 h 1068317"/>
              <a:gd name="connsiteX70" fmla="*/ 1759511 w 2685569"/>
              <a:gd name="connsiteY70" fmla="*/ 995553 h 1068317"/>
              <a:gd name="connsiteX71" fmla="*/ 1726437 w 2685569"/>
              <a:gd name="connsiteY71" fmla="*/ 962479 h 1068317"/>
              <a:gd name="connsiteX72" fmla="*/ 1706593 w 2685569"/>
              <a:gd name="connsiteY72" fmla="*/ 942634 h 1068317"/>
              <a:gd name="connsiteX73" fmla="*/ 1693364 w 2685569"/>
              <a:gd name="connsiteY73" fmla="*/ 916174 h 1068317"/>
              <a:gd name="connsiteX74" fmla="*/ 1673520 w 2685569"/>
              <a:gd name="connsiteY74" fmla="*/ 896330 h 1068317"/>
              <a:gd name="connsiteX75" fmla="*/ 1666905 w 2685569"/>
              <a:gd name="connsiteY75" fmla="*/ 876485 h 1068317"/>
              <a:gd name="connsiteX76" fmla="*/ 1653675 w 2685569"/>
              <a:gd name="connsiteY76" fmla="*/ 850025 h 1068317"/>
              <a:gd name="connsiteX77" fmla="*/ 1647061 w 2685569"/>
              <a:gd name="connsiteY77" fmla="*/ 823566 h 1068317"/>
              <a:gd name="connsiteX78" fmla="*/ 1633831 w 2685569"/>
              <a:gd name="connsiteY78" fmla="*/ 810336 h 1068317"/>
              <a:gd name="connsiteX79" fmla="*/ 1627217 w 2685569"/>
              <a:gd name="connsiteY79" fmla="*/ 783876 h 1068317"/>
              <a:gd name="connsiteX80" fmla="*/ 1600758 w 2685569"/>
              <a:gd name="connsiteY80" fmla="*/ 737572 h 1068317"/>
              <a:gd name="connsiteX81" fmla="*/ 1594143 w 2685569"/>
              <a:gd name="connsiteY81" fmla="*/ 711112 h 1068317"/>
              <a:gd name="connsiteX82" fmla="*/ 1567684 w 2685569"/>
              <a:gd name="connsiteY82" fmla="*/ 671423 h 1068317"/>
              <a:gd name="connsiteX83" fmla="*/ 1554455 w 2685569"/>
              <a:gd name="connsiteY83" fmla="*/ 644963 h 1068317"/>
              <a:gd name="connsiteX84" fmla="*/ 1541226 w 2685569"/>
              <a:gd name="connsiteY84" fmla="*/ 625119 h 1068317"/>
              <a:gd name="connsiteX85" fmla="*/ 1521381 w 2685569"/>
              <a:gd name="connsiteY85" fmla="*/ 592044 h 1068317"/>
              <a:gd name="connsiteX86" fmla="*/ 1508152 w 2685569"/>
              <a:gd name="connsiteY86" fmla="*/ 565585 h 1068317"/>
              <a:gd name="connsiteX87" fmla="*/ 1468464 w 2685569"/>
              <a:gd name="connsiteY87" fmla="*/ 532510 h 1068317"/>
              <a:gd name="connsiteX88" fmla="*/ 1461849 w 2685569"/>
              <a:gd name="connsiteY88" fmla="*/ 512665 h 1068317"/>
              <a:gd name="connsiteX89" fmla="*/ 1442005 w 2685569"/>
              <a:gd name="connsiteY89" fmla="*/ 499436 h 1068317"/>
              <a:gd name="connsiteX90" fmla="*/ 1389087 w 2685569"/>
              <a:gd name="connsiteY90" fmla="*/ 459746 h 1068317"/>
              <a:gd name="connsiteX91" fmla="*/ 1342784 w 2685569"/>
              <a:gd name="connsiteY91" fmla="*/ 413442 h 1068317"/>
              <a:gd name="connsiteX92" fmla="*/ 1316326 w 2685569"/>
              <a:gd name="connsiteY92" fmla="*/ 386982 h 1068317"/>
              <a:gd name="connsiteX93" fmla="*/ 1289867 w 2685569"/>
              <a:gd name="connsiteY93" fmla="*/ 367138 h 1068317"/>
              <a:gd name="connsiteX94" fmla="*/ 1256793 w 2685569"/>
              <a:gd name="connsiteY94" fmla="*/ 340678 h 1068317"/>
              <a:gd name="connsiteX95" fmla="*/ 1230334 w 2685569"/>
              <a:gd name="connsiteY95" fmla="*/ 320833 h 1068317"/>
              <a:gd name="connsiteX96" fmla="*/ 1210490 w 2685569"/>
              <a:gd name="connsiteY96" fmla="*/ 300988 h 1068317"/>
              <a:gd name="connsiteX97" fmla="*/ 1164187 w 2685569"/>
              <a:gd name="connsiteY97" fmla="*/ 281144 h 1068317"/>
              <a:gd name="connsiteX98" fmla="*/ 1144343 w 2685569"/>
              <a:gd name="connsiteY98" fmla="*/ 267914 h 1068317"/>
              <a:gd name="connsiteX99" fmla="*/ 1078196 w 2685569"/>
              <a:gd name="connsiteY99" fmla="*/ 248069 h 1068317"/>
              <a:gd name="connsiteX100" fmla="*/ 972361 w 2685569"/>
              <a:gd name="connsiteY100" fmla="*/ 221610 h 1068317"/>
              <a:gd name="connsiteX101" fmla="*/ 932673 w 2685569"/>
              <a:gd name="connsiteY101" fmla="*/ 208380 h 1068317"/>
              <a:gd name="connsiteX102" fmla="*/ 912829 w 2685569"/>
              <a:gd name="connsiteY102" fmla="*/ 201765 h 1068317"/>
              <a:gd name="connsiteX103" fmla="*/ 879755 w 2685569"/>
              <a:gd name="connsiteY103" fmla="*/ 195150 h 1068317"/>
              <a:gd name="connsiteX104" fmla="*/ 806994 w 2685569"/>
              <a:gd name="connsiteY104" fmla="*/ 168690 h 1068317"/>
              <a:gd name="connsiteX105" fmla="*/ 780535 w 2685569"/>
              <a:gd name="connsiteY105" fmla="*/ 162076 h 1068317"/>
              <a:gd name="connsiteX106" fmla="*/ 595323 w 2685569"/>
              <a:gd name="connsiteY106" fmla="*/ 195150 h 1068317"/>
              <a:gd name="connsiteX107" fmla="*/ 575479 w 2685569"/>
              <a:gd name="connsiteY107" fmla="*/ 214995 h 1068317"/>
              <a:gd name="connsiteX108" fmla="*/ 568864 w 2685569"/>
              <a:gd name="connsiteY108" fmla="*/ 254684 h 1068317"/>
              <a:gd name="connsiteX109" fmla="*/ 588708 w 2685569"/>
              <a:gd name="connsiteY109" fmla="*/ 367138 h 1068317"/>
              <a:gd name="connsiteX110" fmla="*/ 601938 w 2685569"/>
              <a:gd name="connsiteY110" fmla="*/ 386982 h 1068317"/>
              <a:gd name="connsiteX111" fmla="*/ 621782 w 2685569"/>
              <a:gd name="connsiteY111" fmla="*/ 446516 h 1068317"/>
              <a:gd name="connsiteX112" fmla="*/ 628397 w 2685569"/>
              <a:gd name="connsiteY112" fmla="*/ 472976 h 106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685569" h="1068317">
                <a:moveTo>
                  <a:pt x="0" y="287759"/>
                </a:moveTo>
                <a:cubicBezTo>
                  <a:pt x="4410" y="274529"/>
                  <a:pt x="6993" y="260542"/>
                  <a:pt x="13229" y="248069"/>
                </a:cubicBezTo>
                <a:cubicBezTo>
                  <a:pt x="16018" y="242491"/>
                  <a:pt x="21724" y="238898"/>
                  <a:pt x="26459" y="234839"/>
                </a:cubicBezTo>
                <a:cubicBezTo>
                  <a:pt x="37178" y="225651"/>
                  <a:pt x="48238" y="216851"/>
                  <a:pt x="59532" y="208380"/>
                </a:cubicBezTo>
                <a:cubicBezTo>
                  <a:pt x="85319" y="189039"/>
                  <a:pt x="75070" y="199501"/>
                  <a:pt x="105835" y="181920"/>
                </a:cubicBezTo>
                <a:cubicBezTo>
                  <a:pt x="112737" y="177976"/>
                  <a:pt x="118235" y="171481"/>
                  <a:pt x="125679" y="168690"/>
                </a:cubicBezTo>
                <a:cubicBezTo>
                  <a:pt x="136206" y="164742"/>
                  <a:pt x="147728" y="164281"/>
                  <a:pt x="158753" y="162076"/>
                </a:cubicBezTo>
                <a:cubicBezTo>
                  <a:pt x="232410" y="125245"/>
                  <a:pt x="139625" y="169249"/>
                  <a:pt x="211670" y="142231"/>
                </a:cubicBezTo>
                <a:cubicBezTo>
                  <a:pt x="241084" y="131200"/>
                  <a:pt x="231095" y="128359"/>
                  <a:pt x="257973" y="122386"/>
                </a:cubicBezTo>
                <a:cubicBezTo>
                  <a:pt x="316447" y="109391"/>
                  <a:pt x="277994" y="122335"/>
                  <a:pt x="324120" y="109156"/>
                </a:cubicBezTo>
                <a:cubicBezTo>
                  <a:pt x="330824" y="107240"/>
                  <a:pt x="337237" y="104376"/>
                  <a:pt x="343964" y="102541"/>
                </a:cubicBezTo>
                <a:cubicBezTo>
                  <a:pt x="361506" y="97757"/>
                  <a:pt x="379633" y="95062"/>
                  <a:pt x="396882" y="89312"/>
                </a:cubicBezTo>
                <a:cubicBezTo>
                  <a:pt x="416726" y="82697"/>
                  <a:pt x="435707" y="72425"/>
                  <a:pt x="456414" y="69467"/>
                </a:cubicBezTo>
                <a:lnTo>
                  <a:pt x="502717" y="62852"/>
                </a:lnTo>
                <a:cubicBezTo>
                  <a:pt x="524552" y="55573"/>
                  <a:pt x="555584" y="44665"/>
                  <a:pt x="575479" y="43007"/>
                </a:cubicBezTo>
                <a:lnTo>
                  <a:pt x="654855" y="36392"/>
                </a:lnTo>
                <a:cubicBezTo>
                  <a:pt x="881276" y="-39086"/>
                  <a:pt x="683878" y="24323"/>
                  <a:pt x="1329555" y="36392"/>
                </a:cubicBezTo>
                <a:cubicBezTo>
                  <a:pt x="1347329" y="36724"/>
                  <a:pt x="1364805" y="41044"/>
                  <a:pt x="1382473" y="43007"/>
                </a:cubicBezTo>
                <a:cubicBezTo>
                  <a:pt x="1425081" y="47741"/>
                  <a:pt x="1459705" y="49801"/>
                  <a:pt x="1501537" y="56237"/>
                </a:cubicBezTo>
                <a:cubicBezTo>
                  <a:pt x="1692731" y="85653"/>
                  <a:pt x="1403056" y="43130"/>
                  <a:pt x="1561070" y="69467"/>
                </a:cubicBezTo>
                <a:cubicBezTo>
                  <a:pt x="1627418" y="80526"/>
                  <a:pt x="1691159" y="79590"/>
                  <a:pt x="1759511" y="82697"/>
                </a:cubicBezTo>
                <a:cubicBezTo>
                  <a:pt x="1774945" y="84902"/>
                  <a:pt x="1790273" y="88069"/>
                  <a:pt x="1805814" y="89312"/>
                </a:cubicBezTo>
                <a:cubicBezTo>
                  <a:pt x="1845437" y="92482"/>
                  <a:pt x="1885412" y="91191"/>
                  <a:pt x="1924878" y="95927"/>
                </a:cubicBezTo>
                <a:cubicBezTo>
                  <a:pt x="1940816" y="97840"/>
                  <a:pt x="1955214" y="107504"/>
                  <a:pt x="1971181" y="109156"/>
                </a:cubicBezTo>
                <a:cubicBezTo>
                  <a:pt x="2019481" y="114153"/>
                  <a:pt x="2068197" y="113566"/>
                  <a:pt x="2116705" y="115771"/>
                </a:cubicBezTo>
                <a:cubicBezTo>
                  <a:pt x="2167653" y="122140"/>
                  <a:pt x="2201216" y="127188"/>
                  <a:pt x="2255613" y="129001"/>
                </a:cubicBezTo>
                <a:cubicBezTo>
                  <a:pt x="2359209" y="132454"/>
                  <a:pt x="2462874" y="133411"/>
                  <a:pt x="2566504" y="135616"/>
                </a:cubicBezTo>
                <a:cubicBezTo>
                  <a:pt x="2584746" y="137896"/>
                  <a:pt x="2618872" y="138649"/>
                  <a:pt x="2639266" y="148846"/>
                </a:cubicBezTo>
                <a:cubicBezTo>
                  <a:pt x="2646377" y="152401"/>
                  <a:pt x="2652495" y="157666"/>
                  <a:pt x="2659110" y="162076"/>
                </a:cubicBezTo>
                <a:cubicBezTo>
                  <a:pt x="2661315" y="168691"/>
                  <a:pt x="2662607" y="175684"/>
                  <a:pt x="2665725" y="181920"/>
                </a:cubicBezTo>
                <a:cubicBezTo>
                  <a:pt x="2669280" y="189031"/>
                  <a:pt x="2676163" y="194321"/>
                  <a:pt x="2678954" y="201765"/>
                </a:cubicBezTo>
                <a:cubicBezTo>
                  <a:pt x="2682902" y="212292"/>
                  <a:pt x="2683364" y="223814"/>
                  <a:pt x="2685569" y="234839"/>
                </a:cubicBezTo>
                <a:cubicBezTo>
                  <a:pt x="2684091" y="246667"/>
                  <a:pt x="2679189" y="313983"/>
                  <a:pt x="2665725" y="327448"/>
                </a:cubicBezTo>
                <a:cubicBezTo>
                  <a:pt x="2659110" y="334063"/>
                  <a:pt x="2651870" y="340106"/>
                  <a:pt x="2645881" y="347293"/>
                </a:cubicBezTo>
                <a:cubicBezTo>
                  <a:pt x="2640792" y="353401"/>
                  <a:pt x="2638635" y="361903"/>
                  <a:pt x="2632652" y="367138"/>
                </a:cubicBezTo>
                <a:cubicBezTo>
                  <a:pt x="2620686" y="377608"/>
                  <a:pt x="2604206" y="382354"/>
                  <a:pt x="2592963" y="393597"/>
                </a:cubicBezTo>
                <a:cubicBezTo>
                  <a:pt x="2586348" y="400212"/>
                  <a:pt x="2581486" y="409258"/>
                  <a:pt x="2573119" y="413442"/>
                </a:cubicBezTo>
                <a:cubicBezTo>
                  <a:pt x="2563063" y="418470"/>
                  <a:pt x="2551070" y="417852"/>
                  <a:pt x="2540046" y="420057"/>
                </a:cubicBezTo>
                <a:cubicBezTo>
                  <a:pt x="2467818" y="468211"/>
                  <a:pt x="2579168" y="397189"/>
                  <a:pt x="2493743" y="439901"/>
                </a:cubicBezTo>
                <a:cubicBezTo>
                  <a:pt x="2483882" y="444831"/>
                  <a:pt x="2477145" y="454815"/>
                  <a:pt x="2467284" y="459746"/>
                </a:cubicBezTo>
                <a:cubicBezTo>
                  <a:pt x="2454811" y="465983"/>
                  <a:pt x="2439199" y="465240"/>
                  <a:pt x="2427596" y="472976"/>
                </a:cubicBezTo>
                <a:cubicBezTo>
                  <a:pt x="2420981" y="477386"/>
                  <a:pt x="2413859" y="481116"/>
                  <a:pt x="2407752" y="486206"/>
                </a:cubicBezTo>
                <a:cubicBezTo>
                  <a:pt x="2400566" y="492195"/>
                  <a:pt x="2395691" y="500861"/>
                  <a:pt x="2387908" y="506050"/>
                </a:cubicBezTo>
                <a:cubicBezTo>
                  <a:pt x="2382106" y="509918"/>
                  <a:pt x="2374678" y="510460"/>
                  <a:pt x="2368063" y="512665"/>
                </a:cubicBezTo>
                <a:cubicBezTo>
                  <a:pt x="2365858" y="519280"/>
                  <a:pt x="2365036" y="526531"/>
                  <a:pt x="2361449" y="532510"/>
                </a:cubicBezTo>
                <a:cubicBezTo>
                  <a:pt x="2355166" y="542982"/>
                  <a:pt x="2337387" y="552962"/>
                  <a:pt x="2328375" y="558970"/>
                </a:cubicBezTo>
                <a:cubicBezTo>
                  <a:pt x="2323965" y="565585"/>
                  <a:pt x="2320112" y="572606"/>
                  <a:pt x="2315146" y="578814"/>
                </a:cubicBezTo>
                <a:cubicBezTo>
                  <a:pt x="2304374" y="592279"/>
                  <a:pt x="2296806" y="595451"/>
                  <a:pt x="2282072" y="605274"/>
                </a:cubicBezTo>
                <a:cubicBezTo>
                  <a:pt x="2277662" y="611889"/>
                  <a:pt x="2273932" y="619012"/>
                  <a:pt x="2268843" y="625119"/>
                </a:cubicBezTo>
                <a:cubicBezTo>
                  <a:pt x="2262854" y="632305"/>
                  <a:pt x="2254188" y="637180"/>
                  <a:pt x="2248999" y="644963"/>
                </a:cubicBezTo>
                <a:cubicBezTo>
                  <a:pt x="2245131" y="650765"/>
                  <a:pt x="2244300" y="658103"/>
                  <a:pt x="2242384" y="664808"/>
                </a:cubicBezTo>
                <a:cubicBezTo>
                  <a:pt x="2239886" y="673550"/>
                  <a:pt x="2240812" y="683703"/>
                  <a:pt x="2235769" y="691268"/>
                </a:cubicBezTo>
                <a:cubicBezTo>
                  <a:pt x="2231359" y="697883"/>
                  <a:pt x="2222540" y="700088"/>
                  <a:pt x="2215925" y="704498"/>
                </a:cubicBezTo>
                <a:cubicBezTo>
                  <a:pt x="2213720" y="717728"/>
                  <a:pt x="2213552" y="731463"/>
                  <a:pt x="2209311" y="744187"/>
                </a:cubicBezTo>
                <a:cubicBezTo>
                  <a:pt x="2206797" y="751729"/>
                  <a:pt x="2200025" y="757129"/>
                  <a:pt x="2196081" y="764032"/>
                </a:cubicBezTo>
                <a:cubicBezTo>
                  <a:pt x="2162511" y="822780"/>
                  <a:pt x="2201855" y="761986"/>
                  <a:pt x="2169622" y="810336"/>
                </a:cubicBezTo>
                <a:cubicBezTo>
                  <a:pt x="2152997" y="860217"/>
                  <a:pt x="2175424" y="798733"/>
                  <a:pt x="2149778" y="850025"/>
                </a:cubicBezTo>
                <a:cubicBezTo>
                  <a:pt x="2146660" y="856262"/>
                  <a:pt x="2147347" y="864292"/>
                  <a:pt x="2143164" y="869870"/>
                </a:cubicBezTo>
                <a:cubicBezTo>
                  <a:pt x="2133809" y="882343"/>
                  <a:pt x="2110090" y="902945"/>
                  <a:pt x="2110090" y="902945"/>
                </a:cubicBezTo>
                <a:cubicBezTo>
                  <a:pt x="2103104" y="923903"/>
                  <a:pt x="2104899" y="924317"/>
                  <a:pt x="2090246" y="942634"/>
                </a:cubicBezTo>
                <a:cubicBezTo>
                  <a:pt x="2086350" y="947504"/>
                  <a:pt x="2080912" y="950994"/>
                  <a:pt x="2077016" y="955864"/>
                </a:cubicBezTo>
                <a:cubicBezTo>
                  <a:pt x="2051817" y="987364"/>
                  <a:pt x="2077962" y="966259"/>
                  <a:pt x="2043943" y="988938"/>
                </a:cubicBezTo>
                <a:cubicBezTo>
                  <a:pt x="2039533" y="995553"/>
                  <a:pt x="2035680" y="1002575"/>
                  <a:pt x="2030714" y="1008783"/>
                </a:cubicBezTo>
                <a:cubicBezTo>
                  <a:pt x="2016731" y="1026263"/>
                  <a:pt x="1995931" y="1036381"/>
                  <a:pt x="1977796" y="1048472"/>
                </a:cubicBezTo>
                <a:cubicBezTo>
                  <a:pt x="1971181" y="1052882"/>
                  <a:pt x="1965665" y="1059774"/>
                  <a:pt x="1957952" y="1061702"/>
                </a:cubicBezTo>
                <a:lnTo>
                  <a:pt x="1931493" y="1068317"/>
                </a:lnTo>
                <a:cubicBezTo>
                  <a:pt x="1909444" y="1066112"/>
                  <a:pt x="1887334" y="1064451"/>
                  <a:pt x="1865346" y="1061702"/>
                </a:cubicBezTo>
                <a:cubicBezTo>
                  <a:pt x="1852038" y="1060038"/>
                  <a:pt x="1837914" y="1060534"/>
                  <a:pt x="1825658" y="1055087"/>
                </a:cubicBezTo>
                <a:cubicBezTo>
                  <a:pt x="1817110" y="1051288"/>
                  <a:pt x="1813597" y="1040432"/>
                  <a:pt x="1805814" y="1035243"/>
                </a:cubicBezTo>
                <a:cubicBezTo>
                  <a:pt x="1800013" y="1031375"/>
                  <a:pt x="1792585" y="1030833"/>
                  <a:pt x="1785970" y="1028628"/>
                </a:cubicBezTo>
                <a:cubicBezTo>
                  <a:pt x="1734388" y="977046"/>
                  <a:pt x="1817922" y="1062310"/>
                  <a:pt x="1759511" y="995553"/>
                </a:cubicBezTo>
                <a:cubicBezTo>
                  <a:pt x="1749244" y="983819"/>
                  <a:pt x="1737462" y="973504"/>
                  <a:pt x="1726437" y="962479"/>
                </a:cubicBezTo>
                <a:lnTo>
                  <a:pt x="1706593" y="942634"/>
                </a:lnTo>
                <a:cubicBezTo>
                  <a:pt x="1702183" y="933814"/>
                  <a:pt x="1699095" y="924198"/>
                  <a:pt x="1693364" y="916174"/>
                </a:cubicBezTo>
                <a:cubicBezTo>
                  <a:pt x="1687927" y="908562"/>
                  <a:pt x="1678709" y="904113"/>
                  <a:pt x="1673520" y="896330"/>
                </a:cubicBezTo>
                <a:cubicBezTo>
                  <a:pt x="1669652" y="890528"/>
                  <a:pt x="1669652" y="882894"/>
                  <a:pt x="1666905" y="876485"/>
                </a:cubicBezTo>
                <a:cubicBezTo>
                  <a:pt x="1663021" y="867421"/>
                  <a:pt x="1658085" y="858845"/>
                  <a:pt x="1653675" y="850025"/>
                </a:cubicBezTo>
                <a:cubicBezTo>
                  <a:pt x="1651470" y="841205"/>
                  <a:pt x="1651127" y="831697"/>
                  <a:pt x="1647061" y="823566"/>
                </a:cubicBezTo>
                <a:cubicBezTo>
                  <a:pt x="1644272" y="817988"/>
                  <a:pt x="1636620" y="815914"/>
                  <a:pt x="1633831" y="810336"/>
                </a:cubicBezTo>
                <a:cubicBezTo>
                  <a:pt x="1629765" y="802204"/>
                  <a:pt x="1630409" y="792389"/>
                  <a:pt x="1627217" y="783876"/>
                </a:cubicBezTo>
                <a:cubicBezTo>
                  <a:pt x="1620026" y="764699"/>
                  <a:pt x="1611721" y="754018"/>
                  <a:pt x="1600758" y="737572"/>
                </a:cubicBezTo>
                <a:cubicBezTo>
                  <a:pt x="1598553" y="728752"/>
                  <a:pt x="1598209" y="719244"/>
                  <a:pt x="1594143" y="711112"/>
                </a:cubicBezTo>
                <a:cubicBezTo>
                  <a:pt x="1587032" y="696891"/>
                  <a:pt x="1574794" y="685645"/>
                  <a:pt x="1567684" y="671423"/>
                </a:cubicBezTo>
                <a:cubicBezTo>
                  <a:pt x="1563274" y="662603"/>
                  <a:pt x="1559347" y="653525"/>
                  <a:pt x="1554455" y="644963"/>
                </a:cubicBezTo>
                <a:cubicBezTo>
                  <a:pt x="1550511" y="638061"/>
                  <a:pt x="1544781" y="632230"/>
                  <a:pt x="1541226" y="625119"/>
                </a:cubicBezTo>
                <a:cubicBezTo>
                  <a:pt x="1524052" y="590771"/>
                  <a:pt x="1547221" y="617884"/>
                  <a:pt x="1521381" y="592044"/>
                </a:cubicBezTo>
                <a:cubicBezTo>
                  <a:pt x="1516971" y="583224"/>
                  <a:pt x="1513883" y="573609"/>
                  <a:pt x="1508152" y="565585"/>
                </a:cubicBezTo>
                <a:cubicBezTo>
                  <a:pt x="1496577" y="549379"/>
                  <a:pt x="1484287" y="543060"/>
                  <a:pt x="1468464" y="532510"/>
                </a:cubicBezTo>
                <a:cubicBezTo>
                  <a:pt x="1466259" y="525895"/>
                  <a:pt x="1466205" y="518110"/>
                  <a:pt x="1461849" y="512665"/>
                </a:cubicBezTo>
                <a:cubicBezTo>
                  <a:pt x="1456883" y="506457"/>
                  <a:pt x="1448434" y="504112"/>
                  <a:pt x="1442005" y="499436"/>
                </a:cubicBezTo>
                <a:cubicBezTo>
                  <a:pt x="1424173" y="486467"/>
                  <a:pt x="1402317" y="477386"/>
                  <a:pt x="1389087" y="459746"/>
                </a:cubicBezTo>
                <a:cubicBezTo>
                  <a:pt x="1353005" y="411636"/>
                  <a:pt x="1387686" y="452734"/>
                  <a:pt x="1342784" y="413442"/>
                </a:cubicBezTo>
                <a:cubicBezTo>
                  <a:pt x="1333397" y="405228"/>
                  <a:pt x="1325713" y="395196"/>
                  <a:pt x="1316326" y="386982"/>
                </a:cubicBezTo>
                <a:cubicBezTo>
                  <a:pt x="1308029" y="379722"/>
                  <a:pt x="1298336" y="374196"/>
                  <a:pt x="1289867" y="367138"/>
                </a:cubicBezTo>
                <a:cubicBezTo>
                  <a:pt x="1236758" y="322881"/>
                  <a:pt x="1325495" y="389753"/>
                  <a:pt x="1256793" y="340678"/>
                </a:cubicBezTo>
                <a:cubicBezTo>
                  <a:pt x="1247822" y="334270"/>
                  <a:pt x="1238704" y="328008"/>
                  <a:pt x="1230334" y="320833"/>
                </a:cubicBezTo>
                <a:cubicBezTo>
                  <a:pt x="1223231" y="314745"/>
                  <a:pt x="1218102" y="306425"/>
                  <a:pt x="1210490" y="300988"/>
                </a:cubicBezTo>
                <a:cubicBezTo>
                  <a:pt x="1196187" y="290771"/>
                  <a:pt x="1180380" y="286542"/>
                  <a:pt x="1164187" y="281144"/>
                </a:cubicBezTo>
                <a:cubicBezTo>
                  <a:pt x="1157572" y="276734"/>
                  <a:pt x="1151608" y="271143"/>
                  <a:pt x="1144343" y="267914"/>
                </a:cubicBezTo>
                <a:cubicBezTo>
                  <a:pt x="1109411" y="252388"/>
                  <a:pt x="1109461" y="257689"/>
                  <a:pt x="1078196" y="248069"/>
                </a:cubicBezTo>
                <a:cubicBezTo>
                  <a:pt x="992313" y="221643"/>
                  <a:pt x="1047988" y="232414"/>
                  <a:pt x="972361" y="221610"/>
                </a:cubicBezTo>
                <a:lnTo>
                  <a:pt x="932673" y="208380"/>
                </a:lnTo>
                <a:cubicBezTo>
                  <a:pt x="926058" y="206175"/>
                  <a:pt x="919666" y="203132"/>
                  <a:pt x="912829" y="201765"/>
                </a:cubicBezTo>
                <a:lnTo>
                  <a:pt x="879755" y="195150"/>
                </a:lnTo>
                <a:cubicBezTo>
                  <a:pt x="844784" y="171835"/>
                  <a:pt x="867622" y="183847"/>
                  <a:pt x="806994" y="168690"/>
                </a:cubicBezTo>
                <a:lnTo>
                  <a:pt x="780535" y="162076"/>
                </a:lnTo>
                <a:cubicBezTo>
                  <a:pt x="725414" y="164977"/>
                  <a:pt x="644702" y="153999"/>
                  <a:pt x="595323" y="195150"/>
                </a:cubicBezTo>
                <a:cubicBezTo>
                  <a:pt x="588137" y="201139"/>
                  <a:pt x="582094" y="208380"/>
                  <a:pt x="575479" y="214995"/>
                </a:cubicBezTo>
                <a:cubicBezTo>
                  <a:pt x="573274" y="228225"/>
                  <a:pt x="568864" y="241272"/>
                  <a:pt x="568864" y="254684"/>
                </a:cubicBezTo>
                <a:cubicBezTo>
                  <a:pt x="568864" y="274680"/>
                  <a:pt x="572289" y="342510"/>
                  <a:pt x="588708" y="367138"/>
                </a:cubicBezTo>
                <a:lnTo>
                  <a:pt x="601938" y="386982"/>
                </a:lnTo>
                <a:lnTo>
                  <a:pt x="621782" y="446516"/>
                </a:lnTo>
                <a:cubicBezTo>
                  <a:pt x="629094" y="468452"/>
                  <a:pt x="628397" y="459388"/>
                  <a:pt x="628397" y="472976"/>
                </a:cubicBezTo>
              </a:path>
            </a:pathLst>
          </a:custGeom>
          <a:ln w="38100" cmpd="sng">
            <a:solidFill>
              <a:srgbClr val="FF0000"/>
            </a:solidFill>
            <a:prstDash val="solid"/>
            <a:headEnd type="none"/>
            <a:tailEnd type="arrow"/>
          </a:ln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de-DE">
              <a:latin typeface="Tahoma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60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952" r="-1952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6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Adaptive </a:t>
            </a:r>
            <a:r>
              <a:rPr lang="de-DE" dirty="0" err="1" smtClean="0"/>
              <a:t>Parallelism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l="-7234" r="-7234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NUMA-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processing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58" r="-1158"/>
          <a:stretch/>
        </p:blipFill>
        <p:spPr>
          <a:xfrm>
            <a:off x="1752936" y="609600"/>
            <a:ext cx="5609889" cy="4457651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25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Building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Hash </a:t>
            </a:r>
            <a:r>
              <a:rPr lang="de-DE" dirty="0" err="1" smtClean="0"/>
              <a:t>Tables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92" r="1170"/>
          <a:stretch/>
        </p:blipFill>
        <p:spPr>
          <a:xfrm>
            <a:off x="3895725" y="0"/>
            <a:ext cx="3629025" cy="5105663"/>
          </a:xfrm>
        </p:spPr>
      </p:pic>
      <p:pic>
        <p:nvPicPr>
          <p:cNvPr id="6" name="Inhaltsplatzhalter 4" descr="Bildschirmfoto 2016-03-29 um 17.16.4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5" t="16652" r="61684" b="15822"/>
          <a:stretch/>
        </p:blipFill>
        <p:spPr bwMode="auto">
          <a:xfrm>
            <a:off x="736600" y="981075"/>
            <a:ext cx="294957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33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Hash Table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Bloom Filters</a:t>
            </a:r>
            <a:endParaRPr lang="de-DE" dirty="0"/>
          </a:p>
        </p:txBody>
      </p:sp>
      <p:pic>
        <p:nvPicPr>
          <p:cNvPr id="9" name="Inhaltsplatzhalter 8" descr="Bildschirmfoto 2016-03-31 um 16.24.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1195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Parallel </a:t>
            </a:r>
            <a:r>
              <a:rPr lang="de-DE" dirty="0" err="1" smtClean="0"/>
              <a:t>Sorting</a:t>
            </a:r>
            <a:r>
              <a:rPr lang="de-DE" dirty="0" smtClean="0"/>
              <a:t>: (1) </a:t>
            </a:r>
            <a:r>
              <a:rPr lang="de-DE" dirty="0" err="1" smtClean="0"/>
              <a:t>Sort</a:t>
            </a:r>
            <a:r>
              <a:rPr lang="de-DE" dirty="0" smtClean="0"/>
              <a:t> </a:t>
            </a:r>
            <a:r>
              <a:rPr lang="de-DE" dirty="0" err="1" smtClean="0"/>
              <a:t>locally</a:t>
            </a:r>
            <a:r>
              <a:rPr lang="de-DE" dirty="0" smtClean="0"/>
              <a:t> (2) </a:t>
            </a:r>
            <a:r>
              <a:rPr lang="de-DE" dirty="0" err="1" smtClean="0"/>
              <a:t>Determine</a:t>
            </a:r>
            <a:r>
              <a:rPr lang="de-DE" dirty="0" smtClean="0"/>
              <a:t> Separators (3) </a:t>
            </a:r>
            <a:r>
              <a:rPr lang="de-DE" dirty="0" err="1" smtClean="0"/>
              <a:t>Merge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rcRect t="-4226" b="-4226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1465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D892A18-B658-46B2-B53F-60355082A197}" type="slidenum">
              <a:rPr lang="en-US" sz="1050">
                <a:solidFill>
                  <a:srgbClr val="CC66FF"/>
                </a:solidFill>
              </a:rPr>
              <a:pPr/>
              <a:t>9</a:t>
            </a:fld>
            <a:endParaRPr lang="en-US" sz="1050">
              <a:solidFill>
                <a:srgbClr val="CC66FF"/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Überblick: Speicherhierarchie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6291293" y="1266617"/>
            <a:ext cx="1828800" cy="3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 dirty="0">
                <a:latin typeface="Times New Roman" pitchFamily="18" charset="0"/>
              </a:rPr>
              <a:t>1 – 8 Byte</a:t>
            </a:r>
          </a:p>
          <a:p>
            <a:pPr>
              <a:lnSpc>
                <a:spcPct val="7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 dirty="0">
                <a:latin typeface="Times New Roman" pitchFamily="18" charset="0"/>
              </a:rPr>
              <a:t>Compiler</a:t>
            </a:r>
          </a:p>
          <a:p>
            <a:pPr>
              <a:lnSpc>
                <a:spcPct val="7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sz="1800" dirty="0">
              <a:latin typeface="Times New Roman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 dirty="0">
                <a:latin typeface="Times New Roman" pitchFamily="18" charset="0"/>
              </a:rPr>
              <a:t>8 – 128 Byte</a:t>
            </a:r>
          </a:p>
          <a:p>
            <a:pPr>
              <a:lnSpc>
                <a:spcPct val="7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 dirty="0">
                <a:latin typeface="Times New Roman" pitchFamily="18" charset="0"/>
              </a:rPr>
              <a:t>Cache-Controller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sz="1800" dirty="0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 dirty="0">
                <a:latin typeface="Times New Roman" pitchFamily="18" charset="0"/>
              </a:rPr>
              <a:t>4 – 64 KB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 dirty="0">
                <a:latin typeface="Times New Roman" pitchFamily="18" charset="0"/>
              </a:rPr>
              <a:t>Betriebssystem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sz="1800" dirty="0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sz="1800" dirty="0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 dirty="0">
                <a:latin typeface="Times New Roman" pitchFamily="18" charset="0"/>
              </a:rPr>
              <a:t>Benutzer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sz="1800" dirty="0">
              <a:latin typeface="Times New Roman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sz="1800" dirty="0">
                <a:latin typeface="Times New Roman" pitchFamily="18" charset="0"/>
              </a:rPr>
              <a:t> </a:t>
            </a: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2714626" y="814388"/>
            <a:ext cx="3707606" cy="4150519"/>
          </a:xfrm>
          <a:prstGeom prst="triangle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67866" tIns="33338" rIns="67866" bIns="33338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Register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(</a:t>
            </a:r>
            <a:r>
              <a:rPr lang="de-DE" dirty="0">
                <a:latin typeface="Times New Roman" pitchFamily="18" charset="0"/>
              </a:rPr>
              <a:t>L1/L2/L3)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 smtClean="0">
                <a:latin typeface="Times New Roman" pitchFamily="18" charset="0"/>
              </a:rPr>
              <a:t>          Cache</a:t>
            </a: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>
                <a:latin typeface="Times New Roman" pitchFamily="18" charset="0"/>
              </a:rPr>
              <a:t>Hauptspeicher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>
                <a:latin typeface="Times New Roman" pitchFamily="18" charset="0"/>
              </a:rPr>
              <a:t>Plattenspeicher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dirty="0">
                <a:latin typeface="Times New Roman" pitchFamily="18" charset="0"/>
              </a:rPr>
              <a:t>Archivspeicher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de-DE" dirty="0">
              <a:latin typeface="Times New Roman" pitchFamily="18" charset="0"/>
            </a:endParaRP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 flipV="1">
            <a:off x="4071938" y="1893094"/>
            <a:ext cx="978694" cy="71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3764757" y="2600325"/>
            <a:ext cx="160734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3436144" y="3343275"/>
            <a:ext cx="226456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3128963" y="4043363"/>
            <a:ext cx="28789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866" tIns="33338" rIns="67866" bIns="33338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226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Parallel Aggregation: (1) </a:t>
            </a:r>
            <a:r>
              <a:rPr lang="de-DE" dirty="0" err="1" smtClean="0"/>
              <a:t>pre</a:t>
            </a:r>
            <a:r>
              <a:rPr lang="de-DE" dirty="0" smtClean="0"/>
              <a:t>-aggregation (2) global </a:t>
            </a:r>
            <a:r>
              <a:rPr lang="de-DE" dirty="0" err="1" smtClean="0"/>
              <a:t>grouping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268" r="-2268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5EC0B-2767-478F-8038-52D33C6752F2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1100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3DD4BA-8F84-094F-890A-F2585C06C3E2}" type="slidenum">
              <a:rPr lang="en-US" sz="1050">
                <a:solidFill>
                  <a:srgbClr val="CC66FF"/>
                </a:solidFill>
              </a:rPr>
              <a:pPr/>
              <a:t>91</a:t>
            </a:fld>
            <a:endParaRPr lang="en-US" sz="1050">
              <a:solidFill>
                <a:srgbClr val="CC66FF"/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9489" r="7178" b="8659"/>
          <a:stretch>
            <a:fillRect/>
          </a:stretch>
        </p:blipFill>
        <p:spPr bwMode="auto">
          <a:xfrm>
            <a:off x="1494235" y="897732"/>
            <a:ext cx="6210300" cy="394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852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EED207-47B2-7749-BCC0-9B00E44863C3}" type="slidenum">
              <a:rPr lang="en-US" sz="1050">
                <a:solidFill>
                  <a:srgbClr val="CC66FF"/>
                </a:solidFill>
              </a:rPr>
              <a:pPr/>
              <a:t>92</a:t>
            </a:fld>
            <a:endParaRPr lang="en-US" sz="1050">
              <a:solidFill>
                <a:srgbClr val="CC66FF"/>
              </a:solidFill>
            </a:endParaRPr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 Black" charset="0"/>
              </a:rPr>
              <a:t>Algorithmen auf sehr großen Datenmengen</a:t>
            </a:r>
          </a:p>
        </p:txBody>
      </p:sp>
      <p:sp>
        <p:nvSpPr>
          <p:cNvPr id="256003" name="AutoShape 3"/>
          <p:cNvSpPr>
            <a:spLocks noChangeArrowheads="1"/>
          </p:cNvSpPr>
          <p:nvPr/>
        </p:nvSpPr>
        <p:spPr bwMode="auto">
          <a:xfrm>
            <a:off x="1485900" y="1028700"/>
            <a:ext cx="800100" cy="3886200"/>
          </a:xfrm>
          <a:prstGeom prst="can">
            <a:avLst>
              <a:gd name="adj" fmla="val 51180"/>
            </a:avLst>
          </a:prstGeom>
          <a:solidFill>
            <a:schemeClr val="bg1"/>
          </a:solidFill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de-DE" sz="2100" b="1" dirty="0">
                <a:latin typeface="Times New Roman" charset="0"/>
              </a:rPr>
              <a:t> </a:t>
            </a:r>
            <a:r>
              <a:rPr lang="de-DE" sz="2100" b="1" dirty="0" smtClean="0">
                <a:latin typeface="Times New Roman" charset="0"/>
              </a:rPr>
              <a:t>  R</a:t>
            </a:r>
            <a:endParaRPr lang="de-DE" sz="2100" b="1" dirty="0">
              <a:latin typeface="Times New Roman" charset="0"/>
            </a:endParaRPr>
          </a:p>
          <a:p>
            <a:r>
              <a:rPr lang="de-DE" sz="2100" dirty="0">
                <a:latin typeface="Times New Roman" charset="0"/>
              </a:rPr>
              <a:t>2</a:t>
            </a:r>
          </a:p>
          <a:p>
            <a:r>
              <a:rPr lang="de-DE" sz="2100" dirty="0">
                <a:latin typeface="Times New Roman" charset="0"/>
              </a:rPr>
              <a:t>3</a:t>
            </a:r>
          </a:p>
          <a:p>
            <a:r>
              <a:rPr lang="de-DE" sz="2100" dirty="0">
                <a:latin typeface="Times New Roman" charset="0"/>
              </a:rPr>
              <a:t>44</a:t>
            </a:r>
          </a:p>
          <a:p>
            <a:r>
              <a:rPr lang="de-DE" sz="2100" dirty="0">
                <a:latin typeface="Times New Roman" charset="0"/>
              </a:rPr>
              <a:t>5</a:t>
            </a:r>
          </a:p>
          <a:p>
            <a:r>
              <a:rPr lang="de-DE" sz="2100" dirty="0">
                <a:latin typeface="Times New Roman" charset="0"/>
              </a:rPr>
              <a:t>78</a:t>
            </a:r>
          </a:p>
          <a:p>
            <a:r>
              <a:rPr lang="de-DE" sz="2100" dirty="0">
                <a:latin typeface="Times New Roman" charset="0"/>
              </a:rPr>
              <a:t>90</a:t>
            </a:r>
          </a:p>
          <a:p>
            <a:r>
              <a:rPr lang="de-DE" sz="2100" dirty="0">
                <a:latin typeface="Times New Roman" charset="0"/>
              </a:rPr>
              <a:t>13</a:t>
            </a:r>
          </a:p>
          <a:p>
            <a:r>
              <a:rPr lang="de-DE" sz="2100" dirty="0">
                <a:latin typeface="Times New Roman" charset="0"/>
              </a:rPr>
              <a:t>17</a:t>
            </a:r>
          </a:p>
          <a:p>
            <a:r>
              <a:rPr lang="de-DE" sz="2100" dirty="0">
                <a:latin typeface="Times New Roman" charset="0"/>
              </a:rPr>
              <a:t>42</a:t>
            </a:r>
          </a:p>
          <a:p>
            <a:r>
              <a:rPr lang="de-DE" sz="2100" dirty="0">
                <a:latin typeface="Times New Roman" charset="0"/>
              </a:rPr>
              <a:t>89</a:t>
            </a:r>
          </a:p>
          <a:p>
            <a:endParaRPr lang="de-DE" sz="2100" dirty="0">
              <a:latin typeface="Times New Roman" charset="0"/>
            </a:endParaRPr>
          </a:p>
        </p:txBody>
      </p:sp>
      <p:sp>
        <p:nvSpPr>
          <p:cNvPr id="256004" name="AutoShape 4"/>
          <p:cNvSpPr>
            <a:spLocks noChangeArrowheads="1"/>
          </p:cNvSpPr>
          <p:nvPr/>
        </p:nvSpPr>
        <p:spPr bwMode="auto">
          <a:xfrm>
            <a:off x="6286500" y="971550"/>
            <a:ext cx="800100" cy="3886200"/>
          </a:xfrm>
          <a:prstGeom prst="can">
            <a:avLst>
              <a:gd name="adj" fmla="val 51180"/>
            </a:avLst>
          </a:prstGeom>
          <a:solidFill>
            <a:schemeClr val="bg1"/>
          </a:solidFill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de-DE" sz="2100" b="1" dirty="0" smtClean="0">
                <a:latin typeface="Times New Roman" charset="0"/>
              </a:rPr>
              <a:t>   S</a:t>
            </a:r>
            <a:endParaRPr lang="de-DE" sz="2100" b="1" dirty="0">
              <a:latin typeface="Times New Roman" charset="0"/>
            </a:endParaRPr>
          </a:p>
          <a:p>
            <a:pPr>
              <a:lnSpc>
                <a:spcPct val="110000"/>
              </a:lnSpc>
            </a:pPr>
            <a:r>
              <a:rPr lang="de-DE" sz="2100" dirty="0">
                <a:latin typeface="Times New Roman" charset="0"/>
              </a:rPr>
              <a:t>44</a:t>
            </a:r>
          </a:p>
          <a:p>
            <a:pPr>
              <a:lnSpc>
                <a:spcPct val="110000"/>
              </a:lnSpc>
            </a:pPr>
            <a:r>
              <a:rPr lang="de-DE" sz="2100" dirty="0">
                <a:latin typeface="Times New Roman" charset="0"/>
              </a:rPr>
              <a:t>17</a:t>
            </a:r>
          </a:p>
          <a:p>
            <a:pPr>
              <a:lnSpc>
                <a:spcPct val="110000"/>
              </a:lnSpc>
            </a:pPr>
            <a:r>
              <a:rPr lang="de-DE" sz="2100" dirty="0">
                <a:latin typeface="Times New Roman" charset="0"/>
              </a:rPr>
              <a:t>97</a:t>
            </a:r>
          </a:p>
          <a:p>
            <a:pPr>
              <a:lnSpc>
                <a:spcPct val="110000"/>
              </a:lnSpc>
            </a:pPr>
            <a:r>
              <a:rPr lang="de-DE" sz="2100" dirty="0">
                <a:latin typeface="Times New Roman" charset="0"/>
              </a:rPr>
              <a:t>5</a:t>
            </a:r>
          </a:p>
          <a:p>
            <a:pPr>
              <a:lnSpc>
                <a:spcPct val="110000"/>
              </a:lnSpc>
            </a:pPr>
            <a:r>
              <a:rPr lang="de-DE" sz="2100" dirty="0">
                <a:latin typeface="Times New Roman" charset="0"/>
              </a:rPr>
              <a:t>6</a:t>
            </a:r>
          </a:p>
          <a:p>
            <a:pPr>
              <a:lnSpc>
                <a:spcPct val="110000"/>
              </a:lnSpc>
            </a:pPr>
            <a:r>
              <a:rPr lang="de-DE" sz="2100" dirty="0">
                <a:latin typeface="Times New Roman" charset="0"/>
              </a:rPr>
              <a:t>27</a:t>
            </a:r>
          </a:p>
          <a:p>
            <a:pPr>
              <a:lnSpc>
                <a:spcPct val="110000"/>
              </a:lnSpc>
            </a:pPr>
            <a:r>
              <a:rPr lang="de-DE" sz="2100" dirty="0">
                <a:latin typeface="Times New Roman" charset="0"/>
              </a:rPr>
              <a:t>2</a:t>
            </a:r>
          </a:p>
          <a:p>
            <a:pPr>
              <a:lnSpc>
                <a:spcPct val="110000"/>
              </a:lnSpc>
            </a:pPr>
            <a:r>
              <a:rPr lang="de-DE" sz="2100" dirty="0">
                <a:latin typeface="Times New Roman" charset="0"/>
              </a:rPr>
              <a:t>13</a:t>
            </a:r>
          </a:p>
          <a:p>
            <a:pPr>
              <a:lnSpc>
                <a:spcPct val="110000"/>
              </a:lnSpc>
            </a:pPr>
            <a:r>
              <a:rPr lang="de-DE" sz="2100" dirty="0">
                <a:latin typeface="Times New Roman" charset="0"/>
              </a:rPr>
              <a:t>9</a:t>
            </a:r>
          </a:p>
          <a:p>
            <a:pPr>
              <a:lnSpc>
                <a:spcPct val="110000"/>
              </a:lnSpc>
            </a:pPr>
            <a:endParaRPr lang="de-DE" sz="2100" dirty="0">
              <a:latin typeface="Times New Roman" charset="0"/>
            </a:endParaRPr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3724275" y="865585"/>
            <a:ext cx="950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latin typeface="Times New Roman" charset="0"/>
              </a:rPr>
              <a:t>R </a:t>
            </a:r>
            <a:r>
              <a:rPr lang="de-DE">
                <a:latin typeface="Times New Roman" charset="0"/>
                <a:sym typeface="Symbol" charset="0"/>
              </a:rPr>
              <a:t> S</a:t>
            </a:r>
            <a:endParaRPr lang="de-DE">
              <a:latin typeface="Times New Roman" charset="0"/>
            </a:endParaRPr>
          </a:p>
        </p:txBody>
      </p:sp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2628900" y="1771650"/>
            <a:ext cx="35433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de-DE">
                <a:latin typeface="Times New Roman" charset="0"/>
              </a:rPr>
              <a:t>Nested Loop: O(N</a:t>
            </a:r>
            <a:r>
              <a:rPr lang="de-DE" baseline="30000">
                <a:latin typeface="Times New Roman" charset="0"/>
              </a:rPr>
              <a:t>2</a:t>
            </a:r>
            <a:r>
              <a:rPr lang="de-DE">
                <a:latin typeface="Times New Roman" charset="0"/>
              </a:rPr>
              <a:t>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de-DE">
                <a:latin typeface="Times New Roman" charset="0"/>
              </a:rPr>
              <a:t>Sortieren: O(N log N)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de-DE">
                <a:latin typeface="Times New Roman" charset="0"/>
              </a:rPr>
              <a:t>Partitionieren und Hashing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de-D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640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el 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F39E7027-915F-7341-A9EA-C8CBFD2E8FA2}"/>
    </a:ext>
  </a:extLst>
</a:theme>
</file>

<file path=ppt/theme/theme2.xml><?xml version="1.0" encoding="utf-8"?>
<a:theme xmlns:a="http://schemas.openxmlformats.org/drawingml/2006/main" name="Titel 2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BD7862EB-E8D6-994B-BBF4-6CC3FFF92DD2}"/>
    </a:ext>
  </a:extLst>
</a:theme>
</file>

<file path=ppt/theme/theme3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16AD8073-F55B-9144-802C-46456E9E217B}"/>
    </a:ext>
  </a:extLst>
</a:theme>
</file>

<file path=ppt/theme/theme4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741D405E-8307-9B40-9F97-3F5DAC837EF3}"/>
    </a:ext>
  </a:extLst>
</a:theme>
</file>

<file path=ppt/theme/theme5.xml><?xml version="1.0" encoding="utf-8"?>
<a:theme xmlns:a="http://schemas.openxmlformats.org/drawingml/2006/main" name="Kapiteltrenner blau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4BFAB656-7532-6C41-9541-858AFF7D6765}"/>
    </a:ext>
  </a:extLst>
</a:theme>
</file>

<file path=ppt/theme/theme6.xml><?xml version="1.0" encoding="utf-8"?>
<a:theme xmlns:a="http://schemas.openxmlformats.org/drawingml/2006/main" name="Kapiteltrenner schwarz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A724F04A-1212-AA4C-B6F1-157BE88DDFD7}"/>
    </a:ext>
  </a:extLst>
</a:theme>
</file>

<file path=ppt/theme/theme7.xml><?xml version="1.0" encoding="utf-8"?>
<a:theme xmlns:a="http://schemas.openxmlformats.org/drawingml/2006/main" name="TUM_Vorlage_hellblau">
  <a:themeElements>
    <a:clrScheme name="Leere Präsentation 1">
      <a:dk1>
        <a:srgbClr val="000000"/>
      </a:dk1>
      <a:lt1>
        <a:srgbClr val="FFFFFF"/>
      </a:lt1>
      <a:dk2>
        <a:srgbClr val="0065BD"/>
      </a:dk2>
      <a:lt2>
        <a:srgbClr val="005293"/>
      </a:lt2>
      <a:accent1>
        <a:srgbClr val="A2AD00"/>
      </a:accent1>
      <a:accent2>
        <a:srgbClr val="E37222"/>
      </a:accent2>
      <a:accent3>
        <a:srgbClr val="AAB8DB"/>
      </a:accent3>
      <a:accent4>
        <a:srgbClr val="DADADA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solidFill>
          <a:schemeClr val="accent1"/>
        </a:solidFill>
        <a:ln w="635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65BD"/>
        </a:dk2>
        <a:lt2>
          <a:srgbClr val="005293"/>
        </a:lt2>
        <a:accent1>
          <a:srgbClr val="A2AD00"/>
        </a:accent1>
        <a:accent2>
          <a:srgbClr val="E37222"/>
        </a:accent2>
        <a:accent3>
          <a:srgbClr val="AAB8DB"/>
        </a:accent3>
        <a:accent4>
          <a:srgbClr val="DADADA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TUM_Praesentation_p_v1_16-9</Template>
  <TotalTime>0</TotalTime>
  <Words>1763</Words>
  <Application>Microsoft Macintosh PowerPoint</Application>
  <PresentationFormat>Bildschirmpräsentation (16:9)</PresentationFormat>
  <Paragraphs>599</Paragraphs>
  <Slides>92</Slides>
  <Notes>33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92</vt:i4>
      </vt:variant>
    </vt:vector>
  </HeadingPairs>
  <TitlesOfParts>
    <vt:vector size="110" baseType="lpstr">
      <vt:lpstr>Arial Black</vt:lpstr>
      <vt:lpstr>Calibri</vt:lpstr>
      <vt:lpstr>Courier New</vt:lpstr>
      <vt:lpstr>Monotype Sorts</vt:lpstr>
      <vt:lpstr>ＭＳ Ｐゴシック</vt:lpstr>
      <vt:lpstr>Symbol</vt:lpstr>
      <vt:lpstr>Tahoma</vt:lpstr>
      <vt:lpstr>Times New Roman</vt:lpstr>
      <vt:lpstr>Webdings</vt:lpstr>
      <vt:lpstr>Wingdings</vt:lpstr>
      <vt:lpstr>Arial</vt:lpstr>
      <vt:lpstr>Titel 1</vt:lpstr>
      <vt:lpstr>Titel 2</vt:lpstr>
      <vt:lpstr>Titel 3</vt:lpstr>
      <vt:lpstr>Inhalt</vt:lpstr>
      <vt:lpstr>Kapiteltrenner blau</vt:lpstr>
      <vt:lpstr>Kapiteltrenner schwarz</vt:lpstr>
      <vt:lpstr>TUM_Vorlage_hellblau</vt:lpstr>
      <vt:lpstr>Hauptspeicher-Datenbanksysteme</vt:lpstr>
      <vt:lpstr>Hauptspeicher-Datenbanksysteme</vt:lpstr>
      <vt:lpstr>Typical NUMA Multi-Core Server with 1 TB DRAM</vt:lpstr>
      <vt:lpstr>Network in the small and in the large</vt:lpstr>
      <vt:lpstr>Einsatz von Hauptspeicher-Datenbanksystemen</vt:lpstr>
      <vt:lpstr>Machbarkeits“studie“: Main Memory DBMS</vt:lpstr>
      <vt:lpstr>Leistungsengpässe: Profiling eines klassischen Datenbanksystems</vt:lpstr>
      <vt:lpstr>Widerholung: Speicherhierarchie</vt:lpstr>
      <vt:lpstr>Überblick: Speicherhierarchie</vt:lpstr>
      <vt:lpstr>Überblick: Speicherhierarchie</vt:lpstr>
      <vt:lpstr>Überblick: Speicherhierarchie</vt:lpstr>
      <vt:lpstr>Row- versus Column-Store</vt:lpstr>
      <vt:lpstr>Architektur eines Mehrkernrechners mit NUMA Speicher</vt:lpstr>
      <vt:lpstr>Row Store versus Column Store</vt:lpstr>
      <vt:lpstr>Row Store versus Column Store</vt:lpstr>
      <vt:lpstr>Anfragebearbeitung</vt:lpstr>
      <vt:lpstr>Komprimierung</vt:lpstr>
      <vt:lpstr>Datenstrukturen einer Hauptspeicher-Datenbank</vt:lpstr>
      <vt:lpstr>Row-Store-Format</vt:lpstr>
      <vt:lpstr>Column-Store-Format</vt:lpstr>
      <vt:lpstr>Column-Store-Format (cont‘d)</vt:lpstr>
      <vt:lpstr>Einfügeoperation eines Tupels</vt:lpstr>
      <vt:lpstr>Anfragen</vt:lpstr>
      <vt:lpstr>Hybrides Speichermodell </vt:lpstr>
      <vt:lpstr>Anfragebearbeitung</vt:lpstr>
      <vt:lpstr>HyPer ist ein  Column Store</vt:lpstr>
      <vt:lpstr>Warum  Column- Store?  </vt:lpstr>
      <vt:lpstr>Dynamic Growth: Initially Doubling and Copying from 24 to 25 up to 216</vt:lpstr>
      <vt:lpstr>Beyond 216: Data Partitioning and Dynamic Growth</vt:lpstr>
      <vt:lpstr>Data Partitioning and Dynamic Growth</vt:lpstr>
      <vt:lpstr>Special Treatment of Strings: RuntimeString</vt:lpstr>
      <vt:lpstr>Special Treatment of Strings: RuntimeString</vt:lpstr>
      <vt:lpstr>NUMA (Non Uniform Memory Architecture) Support: Partitioning</vt:lpstr>
      <vt:lpstr>Traditional Pull-based (Volcano-Iterator-based) Query Processing</vt:lpstr>
      <vt:lpstr>HyPer`s Data-Centric Code Generation</vt:lpstr>
      <vt:lpstr>Pipelines are compiled into holistic data-centric  LLVM code fragments</vt:lpstr>
      <vt:lpstr>Not all code is dynamically generated: Interplay of pre-defined C++ code and dynamically generated LLVM</vt:lpstr>
      <vt:lpstr>Abstraction of the Query Compiler: Produce/Consume</vt:lpstr>
      <vt:lpstr>Pipelines are compiled into holistic data-centric  LLVM code fragments</vt:lpstr>
      <vt:lpstr>Generating efficient code for modern Processors</vt:lpstr>
      <vt:lpstr>Anwendungsoperationen in der Datenbank:  Stored Procedures</vt:lpstr>
      <vt:lpstr>PowerPoint-Präsentation</vt:lpstr>
      <vt:lpstr>Snapshots für Anfragen</vt:lpstr>
      <vt:lpstr>Update Staging: In vielen Systemen verwendet,  zB. Hana von SAP</vt:lpstr>
      <vt:lpstr>Scan-only Datenbanken: ISAO von IBM oder  Crescando von der ETHZ</vt:lpstr>
      <vt:lpstr>Ursprüngliches Schattenspeicher-Verfahren: Lorie77 für IBM System R</vt:lpstr>
      <vt:lpstr>Copy on Write</vt:lpstr>
      <vt:lpstr>Snapshotting via fork-ing: Details</vt:lpstr>
      <vt:lpstr>Snapshot Maintenance: copy on write</vt:lpstr>
      <vt:lpstr>Fast because of Hardware-Support: MMU</vt:lpstr>
      <vt:lpstr>OLAP Queries on Tx-Consistent Snapshots</vt:lpstr>
      <vt:lpstr>Multiple Query Sessions</vt:lpstr>
      <vt:lpstr>Synchronization-Assertions </vt:lpstr>
      <vt:lpstr>Kompaktifizierung: Motivation</vt:lpstr>
      <vt:lpstr>Kompaktifizierung  der Datenbank</vt:lpstr>
      <vt:lpstr>Invalidierung gefrorener Datenobjekte</vt:lpstr>
      <vt:lpstr>Transaktionsverwaltung: serielle Ausführung auf Partitionen</vt:lpstr>
      <vt:lpstr>PowerPoint-Präsentation</vt:lpstr>
      <vt:lpstr>PowerPoint-Präsentation</vt:lpstr>
      <vt:lpstr>Isolation von OLAP und OLTP</vt:lpstr>
      <vt:lpstr>Tentative Ausführung langer Transaktionen</vt:lpstr>
      <vt:lpstr>MVCC: Multi-Version Concurrency Control   </vt:lpstr>
      <vt:lpstr>Validierung einer Update-Transaktion</vt:lpstr>
      <vt:lpstr>Precision Locking: Prädikatprüfung</vt:lpstr>
      <vt:lpstr>PowerPoint-Präsentation</vt:lpstr>
      <vt:lpstr>PowerPoint-Präsentation</vt:lpstr>
      <vt:lpstr>Indexstrukturen für Hauptspeicher-Datenbanken</vt:lpstr>
      <vt:lpstr>Idee des Adaptiven Radix-Baums ART</vt:lpstr>
      <vt:lpstr>Adaptive  Knoten  des ART- Baums </vt:lpstr>
      <vt:lpstr>Join-Berechnung</vt:lpstr>
      <vt:lpstr>PowerPoint-Präsentation</vt:lpstr>
      <vt:lpstr>Grundidee des hoch-parallelen Sort/Merge-Joins</vt:lpstr>
      <vt:lpstr>Bereichs- Partitionierung </vt:lpstr>
      <vt:lpstr>Hochparallel Bereichs/Radix-Partitionierung</vt:lpstr>
      <vt:lpstr>Range partitioning of private input</vt:lpstr>
      <vt:lpstr>Range partitioning of private input</vt:lpstr>
      <vt:lpstr>Real C hacker at work …</vt:lpstr>
      <vt:lpstr>Paralleler Radix-Join </vt:lpstr>
      <vt:lpstr>Mehrfache Partitionierung des Radix-Joins: Cache-Lokalität</vt:lpstr>
      <vt:lpstr>Hash-Join-Teams: Globale Hashtabelle</vt:lpstr>
      <vt:lpstr>NUMA-lokale Arbeitszuteilung: „Häppchen“-weise (morsel driven)</vt:lpstr>
      <vt:lpstr>Adaptive Dynamische Parallelisierung</vt:lpstr>
      <vt:lpstr> Dispatcher: lock-free DS</vt:lpstr>
      <vt:lpstr>PowerPoint-Präsentation</vt:lpstr>
      <vt:lpstr>Adaptive Parallelism </vt:lpstr>
      <vt:lpstr>NUMA-local data processing </vt:lpstr>
      <vt:lpstr>Building the Hash Tables</vt:lpstr>
      <vt:lpstr>Hash Table with small Bloom Filters</vt:lpstr>
      <vt:lpstr>Parallel Sorting: (1) Sort locally (2) Determine Separators (3) Merge</vt:lpstr>
      <vt:lpstr>Parallel Aggregation: (1) pre-aggregation (2) global grouping</vt:lpstr>
      <vt:lpstr>PowerPoint-Präsentation</vt:lpstr>
      <vt:lpstr>Algorithmen auf sehr großen Datenmengen</vt:lpstr>
    </vt:vector>
  </TitlesOfParts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Mehrbenutzersynchronisation </dc:title>
  <dc:creator>Alfons Kemper</dc:creator>
  <cp:lastModifiedBy>Alfons Kemper</cp:lastModifiedBy>
  <cp:revision>19</cp:revision>
  <cp:lastPrinted>2015-07-30T14:04:45Z</cp:lastPrinted>
  <dcterms:created xsi:type="dcterms:W3CDTF">2020-02-03T13:45:03Z</dcterms:created>
  <dcterms:modified xsi:type="dcterms:W3CDTF">2021-03-05T15:10:13Z</dcterms:modified>
</cp:coreProperties>
</file>